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2120"/>
        <p:guide pos="3839"/>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jpe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 name="Shape 2"/>
        <p:cNvGrpSpPr/>
        <p:nvPr/>
      </p:nvGrpSpPr>
      <p:grpSpPr>
        <a:xfrm>
          <a:off x="0" y="0"/>
          <a:ext cx="0" cy="0"/>
          <a:chOff x="0" y="0"/>
          <a:chExt cx="0" cy="0"/>
        </a:xfrm>
      </p:grpSpPr>
      <p:sp>
        <p:nvSpPr>
          <p:cNvPr id="3" name="Google Shape;3;n"/>
          <p:cNvSpPr txBox="1"/>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 name="Google Shape;4;n"/>
          <p:cNvSpPr txBox="1"/>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 name="Google Shape;5;n"/>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36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36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36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36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 name="Google Shape;8;n"/>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 name="Shape 78"/>
        <p:cNvGrpSpPr/>
        <p:nvPr/>
      </p:nvGrpSpPr>
      <p:grpSpPr>
        <a:xfrm>
          <a:off x="0" y="0"/>
          <a:ext cx="0" cy="0"/>
          <a:chOff x="0" y="0"/>
          <a:chExt cx="0" cy="0"/>
        </a:xfrm>
      </p:grpSpPr>
      <p:sp>
        <p:nvSpPr>
          <p:cNvPr id="79" name="Google Shape;79;p1: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1" name="Google Shape;81;p1: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6" name="Shape 176"/>
        <p:cNvGrpSpPr/>
        <p:nvPr/>
      </p:nvGrpSpPr>
      <p:grpSpPr>
        <a:xfrm>
          <a:off x="0" y="0"/>
          <a:ext cx="0" cy="0"/>
          <a:chOff x="0" y="0"/>
          <a:chExt cx="0" cy="0"/>
        </a:xfrm>
      </p:grpSpPr>
      <p:sp>
        <p:nvSpPr>
          <p:cNvPr id="177" name="Google Shape;177;p7: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p7: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79" name="Google Shape;179;p7: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4" name="Shape 184"/>
        <p:cNvGrpSpPr/>
        <p:nvPr/>
      </p:nvGrpSpPr>
      <p:grpSpPr>
        <a:xfrm>
          <a:off x="0" y="0"/>
          <a:ext cx="0" cy="0"/>
          <a:chOff x="0" y="0"/>
          <a:chExt cx="0" cy="0"/>
        </a:xfrm>
      </p:grpSpPr>
      <p:sp>
        <p:nvSpPr>
          <p:cNvPr id="185" name="Google Shape;185;p8: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86" name="Google Shape;186;p8: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87" name="Google Shape;187;p8: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panose="020F0502020204030204"/>
                <a:ea typeface="Calibri" panose="020F0502020204030204"/>
                <a:cs typeface="Calibri" panose="020F0502020204030204"/>
                <a:sym typeface="Calibri" panose="020F0502020204030204"/>
              </a:rPr>
            </a:fld>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8" name="Shape 208"/>
        <p:cNvGrpSpPr/>
        <p:nvPr/>
      </p:nvGrpSpPr>
      <p:grpSpPr>
        <a:xfrm>
          <a:off x="0" y="0"/>
          <a:ext cx="0" cy="0"/>
          <a:chOff x="0" y="0"/>
          <a:chExt cx="0" cy="0"/>
        </a:xfrm>
      </p:grpSpPr>
      <p:sp>
        <p:nvSpPr>
          <p:cNvPr id="209" name="Google Shape;209;p9: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210" name="Google Shape;210;p9: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1" name="Google Shape;211;p9: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panose="020F0502020204030204"/>
                <a:ea typeface="Calibri" panose="020F0502020204030204"/>
                <a:cs typeface="Calibri" panose="020F0502020204030204"/>
                <a:sym typeface="Calibri" panose="020F0502020204030204"/>
              </a:rPr>
            </a:fld>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8" name="Shape 228"/>
        <p:cNvGrpSpPr/>
        <p:nvPr/>
      </p:nvGrpSpPr>
      <p:grpSpPr>
        <a:xfrm>
          <a:off x="0" y="0"/>
          <a:ext cx="0" cy="0"/>
          <a:chOff x="0" y="0"/>
          <a:chExt cx="0" cy="0"/>
        </a:xfrm>
      </p:grpSpPr>
      <p:sp>
        <p:nvSpPr>
          <p:cNvPr id="229" name="Google Shape;229;p27: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230" name="Google Shape;230;p27: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31" name="Google Shape;231;p27: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panose="020F0502020204030204"/>
                <a:ea typeface="Calibri" panose="020F0502020204030204"/>
                <a:cs typeface="Calibri" panose="020F0502020204030204"/>
                <a:sym typeface="Calibri" panose="020F0502020204030204"/>
              </a:rPr>
            </a:fld>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 name="Shape 86"/>
        <p:cNvGrpSpPr/>
        <p:nvPr/>
      </p:nvGrpSpPr>
      <p:grpSpPr>
        <a:xfrm>
          <a:off x="0" y="0"/>
          <a:ext cx="0" cy="0"/>
          <a:chOff x="0" y="0"/>
          <a:chExt cx="0" cy="0"/>
        </a:xfrm>
      </p:grpSpPr>
      <p:sp>
        <p:nvSpPr>
          <p:cNvPr id="87" name="Google Shape;87;p2: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 name="Google Shape;88;p2: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2: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0" name="Shape 110"/>
        <p:cNvGrpSpPr/>
        <p:nvPr/>
      </p:nvGrpSpPr>
      <p:grpSpPr>
        <a:xfrm>
          <a:off x="0" y="0"/>
          <a:ext cx="0" cy="0"/>
          <a:chOff x="0" y="0"/>
          <a:chExt cx="0" cy="0"/>
        </a:xfrm>
      </p:grpSpPr>
      <p:sp>
        <p:nvSpPr>
          <p:cNvPr id="111" name="Google Shape;111;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12" name="Google Shape;112;p3: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3" name="Google Shape;113;p3:notes"/>
          <p:cNvSpPr txBox="1"/>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Clr>
                <a:schemeClr val="dk1"/>
              </a:buClr>
              <a:buSzPts val="1200"/>
              <a:buFont typeface="Arial" panose="020B0604020202020204"/>
              <a:buNone/>
            </a:pPr>
            <a:fld id="{00000000-1234-1234-1234-123412341234}" type="slidenum">
              <a:rPr lang="en-US" sz="1200">
                <a:solidFill>
                  <a:schemeClr val="dk1"/>
                </a:solidFill>
                <a:latin typeface="Calibri" panose="020F0502020204030204"/>
                <a:ea typeface="Calibri" panose="020F0502020204030204"/>
                <a:cs typeface="Calibri" panose="020F0502020204030204"/>
                <a:sym typeface="Calibri" panose="020F0502020204030204"/>
              </a:rPr>
            </a:fld>
            <a:endParaRPr sz="12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8" name="Shape 118"/>
        <p:cNvGrpSpPr/>
        <p:nvPr/>
      </p:nvGrpSpPr>
      <p:grpSpPr>
        <a:xfrm>
          <a:off x="0" y="0"/>
          <a:ext cx="0" cy="0"/>
          <a:chOff x="0" y="0"/>
          <a:chExt cx="0" cy="0"/>
        </a:xfrm>
      </p:grpSpPr>
      <p:sp>
        <p:nvSpPr>
          <p:cNvPr id="119" name="Google Shape;119;p4: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 name="Google Shape;120;p4: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1" name="Google Shape;121;p4: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6" name="Shape 126"/>
        <p:cNvGrpSpPr/>
        <p:nvPr/>
      </p:nvGrpSpPr>
      <p:grpSpPr>
        <a:xfrm>
          <a:off x="0" y="0"/>
          <a:ext cx="0" cy="0"/>
          <a:chOff x="0" y="0"/>
          <a:chExt cx="0" cy="0"/>
        </a:xfrm>
      </p:grpSpPr>
      <p:sp>
        <p:nvSpPr>
          <p:cNvPr id="127" name="Google Shape;127;p5: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 name="Google Shape;128;p5: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9" name="Google Shape;129;p5: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4" name="Shape 134"/>
        <p:cNvGrpSpPr/>
        <p:nvPr/>
      </p:nvGrpSpPr>
      <p:grpSpPr>
        <a:xfrm>
          <a:off x="0" y="0"/>
          <a:ext cx="0" cy="0"/>
          <a:chOff x="0" y="0"/>
          <a:chExt cx="0" cy="0"/>
        </a:xfrm>
      </p:grpSpPr>
      <p:sp>
        <p:nvSpPr>
          <p:cNvPr id="135" name="Google Shape;135;p6: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p6: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7" name="Google Shape;137;p6: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3" name="Shape 153"/>
        <p:cNvGrpSpPr/>
        <p:nvPr/>
      </p:nvGrpSpPr>
      <p:grpSpPr>
        <a:xfrm>
          <a:off x="0" y="0"/>
          <a:ext cx="0" cy="0"/>
          <a:chOff x="0" y="0"/>
          <a:chExt cx="0" cy="0"/>
        </a:xfrm>
      </p:grpSpPr>
      <p:sp>
        <p:nvSpPr>
          <p:cNvPr id="154" name="Google Shape;154;g20582586463_0_21: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0582586463_0_21:notes"/>
          <p:cNvSpPr txBox="1"/>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p>
        </p:txBody>
      </p:sp>
      <p:sp>
        <p:nvSpPr>
          <p:cNvPr id="156" name="Google Shape;156;g20582586463_0_21:notes"/>
          <p:cNvSpPr txBox="1"/>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1" name="Shape 161"/>
        <p:cNvGrpSpPr/>
        <p:nvPr/>
      </p:nvGrpSpPr>
      <p:grpSpPr>
        <a:xfrm>
          <a:off x="0" y="0"/>
          <a:ext cx="0" cy="0"/>
          <a:chOff x="0" y="0"/>
          <a:chExt cx="0" cy="0"/>
        </a:xfrm>
      </p:grpSpPr>
      <p:sp>
        <p:nvSpPr>
          <p:cNvPr id="162" name="Google Shape;162;g20582586463_0_2: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0582586463_0_2:notes"/>
          <p:cNvSpPr txBox="1"/>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p>
        </p:txBody>
      </p:sp>
      <p:sp>
        <p:nvSpPr>
          <p:cNvPr id="164" name="Google Shape;164;g20582586463_0_2:notes"/>
          <p:cNvSpPr txBox="1"/>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8" name="Shape 168"/>
        <p:cNvGrpSpPr/>
        <p:nvPr/>
      </p:nvGrpSpPr>
      <p:grpSpPr>
        <a:xfrm>
          <a:off x="0" y="0"/>
          <a:ext cx="0" cy="0"/>
          <a:chOff x="0" y="0"/>
          <a:chExt cx="0" cy="0"/>
        </a:xfrm>
      </p:grpSpPr>
      <p:sp>
        <p:nvSpPr>
          <p:cNvPr id="169" name="Google Shape;169;g20582586463_0_15: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20582586463_0_15:notes"/>
          <p:cNvSpPr txBox="1"/>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p>
        </p:txBody>
      </p:sp>
      <p:sp>
        <p:nvSpPr>
          <p:cNvPr id="171" name="Google Shape;171;g20582586463_0_15:notes"/>
          <p:cNvSpPr txBox="1"/>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blipFill>
          <a:blip r:embed="rId2"/>
          <a:stretch>
            <a:fillRect/>
          </a:stretch>
        </a:blipFill>
        <a:effectLst/>
      </p:bgPr>
    </p:bg>
    <p:spTree>
      <p:nvGrpSpPr>
        <p:cNvPr id="15" name="Shape 15"/>
        <p:cNvGrpSpPr/>
        <p:nvPr/>
      </p:nvGrpSpPr>
      <p:grpSpPr>
        <a:xfrm>
          <a:off x="0" y="0"/>
          <a:ext cx="0" cy="0"/>
          <a:chOff x="0" y="0"/>
          <a:chExt cx="0" cy="0"/>
        </a:xfrm>
      </p:grpSpPr>
      <p:sp>
        <p:nvSpPr>
          <p:cNvPr id="16" name="Google Shape;16;p29"/>
          <p:cNvSpPr txBox="1"/>
          <p:nvPr>
            <p:ph type="ctrTitle"/>
          </p:nvPr>
        </p:nvSpPr>
        <p:spPr>
          <a:xfrm>
            <a:off x="3622976" y="1163780"/>
            <a:ext cx="7931722" cy="143177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accent1"/>
              </a:buClr>
              <a:buSzPts val="4800"/>
              <a:buFont typeface="Arial" panose="020B0604020202020204"/>
              <a:buNone/>
              <a:defRPr sz="48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9"/>
          <p:cNvSpPr txBox="1"/>
          <p:nvPr>
            <p:ph type="subTitle" idx="1"/>
          </p:nvPr>
        </p:nvSpPr>
        <p:spPr>
          <a:xfrm>
            <a:off x="3622976" y="2646069"/>
            <a:ext cx="7931722" cy="63745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1000"/>
              </a:spcBef>
              <a:spcAft>
                <a:spcPts val="0"/>
              </a:spcAft>
              <a:buSzPts val="2400"/>
              <a:buNone/>
              <a:defRPr sz="2400">
                <a:solidFill>
                  <a:srgbClr val="7F7F7F"/>
                </a:solidFill>
              </a:defRPr>
            </a:lvl1pPr>
            <a:lvl2pPr lvl="1" algn="ctr">
              <a:lnSpc>
                <a:spcPct val="90000"/>
              </a:lnSpc>
              <a:spcBef>
                <a:spcPts val="500"/>
              </a:spcBef>
              <a:spcAft>
                <a:spcPts val="0"/>
              </a:spcAft>
              <a:buSzPts val="2000"/>
              <a:buNone/>
              <a:defRPr sz="2000"/>
            </a:lvl2pPr>
            <a:lvl3pPr lvl="2" algn="ctr">
              <a:lnSpc>
                <a:spcPct val="90000"/>
              </a:lnSpc>
              <a:spcBef>
                <a:spcPts val="500"/>
              </a:spcBef>
              <a:spcAft>
                <a:spcPts val="0"/>
              </a:spcAft>
              <a:buSzPts val="1800"/>
              <a:buNone/>
              <a:defRPr sz="1800"/>
            </a:lvl3pPr>
            <a:lvl4pPr lvl="3" algn="ctr">
              <a:lnSpc>
                <a:spcPct val="90000"/>
              </a:lnSpc>
              <a:spcBef>
                <a:spcPts val="500"/>
              </a:spcBef>
              <a:spcAft>
                <a:spcPts val="0"/>
              </a:spcAft>
              <a:buSzPts val="1600"/>
              <a:buNone/>
              <a:defRPr sz="1600"/>
            </a:lvl4pPr>
            <a:lvl5pPr lvl="4" algn="ctr">
              <a:lnSpc>
                <a:spcPct val="9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9"/>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9"/>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9"/>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p:cSld name="Content">
    <p:spTree>
      <p:nvGrpSpPr>
        <p:cNvPr id="73" name="Shape 73"/>
        <p:cNvGrpSpPr/>
        <p:nvPr/>
      </p:nvGrpSpPr>
      <p:grpSpPr>
        <a:xfrm>
          <a:off x="0" y="0"/>
          <a:ext cx="0" cy="0"/>
          <a:chOff x="0" y="0"/>
          <a:chExt cx="0" cy="0"/>
        </a:xfrm>
      </p:grpSpPr>
      <p:sp>
        <p:nvSpPr>
          <p:cNvPr id="74" name="Google Shape;74;p38"/>
          <p:cNvSpPr txBox="1"/>
          <p:nvPr>
            <p:ph type="dt" idx="10"/>
          </p:nvPr>
        </p:nvSpPr>
        <p:spPr>
          <a:xfrm>
            <a:off x="838200" y="6356352"/>
            <a:ext cx="2743200" cy="36512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38"/>
          <p:cNvSpPr txBox="1"/>
          <p:nvPr>
            <p:ph type="ftr" idx="11"/>
          </p:nvPr>
        </p:nvSpPr>
        <p:spPr>
          <a:xfrm>
            <a:off x="4038600" y="6356352"/>
            <a:ext cx="4114800" cy="3651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8"/>
          <p:cNvSpPr txBox="1"/>
          <p:nvPr>
            <p:ph type="sldNum" idx="12"/>
          </p:nvPr>
        </p:nvSpPr>
        <p:spPr>
          <a:xfrm>
            <a:off x="8610600" y="6356352"/>
            <a:ext cx="2743200" cy="365125"/>
          </a:xfrm>
          <a:prstGeom prst="rect">
            <a:avLst/>
          </a:prstGeom>
          <a:noFill/>
          <a:ln>
            <a:noFill/>
          </a:ln>
        </p:spPr>
        <p:txBody>
          <a:bodyPr spcFirstLastPara="1" wrap="square" lIns="91425" tIns="45700" rIns="91425" bIns="45700" anchor="ctr" anchorCtr="0">
            <a:norm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fld>
            <a:endParaRPr lang="en-US"/>
          </a:p>
        </p:txBody>
      </p:sp>
      <p:sp>
        <p:nvSpPr>
          <p:cNvPr id="77" name="Google Shape;77;p38"/>
          <p:cNvSpPr txBox="1"/>
          <p:nvPr>
            <p:ph type="body" idx="1"/>
          </p:nvPr>
        </p:nvSpPr>
        <p:spPr>
          <a:xfrm>
            <a:off x="838201" y="571503"/>
            <a:ext cx="10515601" cy="5649913"/>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SzPts val="2400"/>
              <a:buChar char="❒"/>
              <a:defRPr sz="2400"/>
            </a:lvl1pPr>
            <a:lvl2pPr marL="914400" lvl="1" indent="-355600" algn="l">
              <a:lnSpc>
                <a:spcPct val="90000"/>
              </a:lnSpc>
              <a:spcBef>
                <a:spcPts val="500"/>
              </a:spcBef>
              <a:spcAft>
                <a:spcPts val="0"/>
              </a:spcAft>
              <a:buSzPts val="2000"/>
              <a:buChar char="■"/>
              <a:defRPr sz="2000"/>
            </a:lvl2pPr>
            <a:lvl3pPr marL="1371600" lvl="2" indent="-342900" algn="l">
              <a:lnSpc>
                <a:spcPct val="90000"/>
              </a:lnSpc>
              <a:spcBef>
                <a:spcPts val="500"/>
              </a:spcBef>
              <a:spcAft>
                <a:spcPts val="0"/>
              </a:spcAft>
              <a:buSzPts val="1800"/>
              <a:buChar char="■"/>
              <a:defRPr sz="1800"/>
            </a:lvl3pPr>
            <a:lvl4pPr marL="1828800" lvl="3" indent="-342900" algn="l">
              <a:lnSpc>
                <a:spcPct val="90000"/>
              </a:lnSpc>
              <a:spcBef>
                <a:spcPts val="500"/>
              </a:spcBef>
              <a:spcAft>
                <a:spcPts val="0"/>
              </a:spcAft>
              <a:buSzPts val="1800"/>
              <a:buChar char="■"/>
              <a:defRPr sz="1800"/>
            </a:lvl4pPr>
            <a:lvl5pPr marL="2286000" lvl="4" indent="-342900" algn="l">
              <a:lnSpc>
                <a:spcPct val="90000"/>
              </a:lnSpc>
              <a:spcBef>
                <a:spcPts val="500"/>
              </a:spcBef>
              <a:spcAft>
                <a:spcPts val="0"/>
              </a:spcAft>
              <a:buSzPts val="1800"/>
              <a:buChar char="■"/>
              <a:defRPr sz="1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chemeClr val="lt1"/>
        </a:solidFill>
        <a:effectLst/>
      </p:bgPr>
    </p:bg>
    <p:spTree>
      <p:nvGrpSpPr>
        <p:cNvPr id="21" name="Shape 21"/>
        <p:cNvGrpSpPr/>
        <p:nvPr/>
      </p:nvGrpSpPr>
      <p:grpSpPr>
        <a:xfrm>
          <a:off x="0" y="0"/>
          <a:ext cx="0" cy="0"/>
          <a:chOff x="0" y="0"/>
          <a:chExt cx="0" cy="0"/>
        </a:xfrm>
      </p:grpSpPr>
      <p:sp>
        <p:nvSpPr>
          <p:cNvPr id="22" name="Google Shape;22;p30"/>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0"/>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0"/>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matchingName="Two-column content">
  <p:cSld name="TWO_OBJECTS">
    <p:spTree>
      <p:nvGrpSpPr>
        <p:cNvPr id="25" name="Shape 25"/>
        <p:cNvGrpSpPr/>
        <p:nvPr/>
      </p:nvGrpSpPr>
      <p:grpSpPr>
        <a:xfrm>
          <a:off x="0" y="0"/>
          <a:ext cx="0" cy="0"/>
          <a:chOff x="0" y="0"/>
          <a:chExt cx="0" cy="0"/>
        </a:xfrm>
      </p:grpSpPr>
      <p:sp>
        <p:nvSpPr>
          <p:cNvPr id="26" name="Google Shape;26;p31"/>
          <p:cNvSpPr txBox="1"/>
          <p:nvPr>
            <p:ph type="title"/>
          </p:nvPr>
        </p:nvSpPr>
        <p:spPr>
          <a:xfrm>
            <a:off x="838200" y="365125"/>
            <a:ext cx="10515600" cy="103695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31"/>
          <p:cNvSpPr txBox="1"/>
          <p:nvPr>
            <p:ph type="body" idx="1"/>
          </p:nvPr>
        </p:nvSpPr>
        <p:spPr>
          <a:xfrm>
            <a:off x="838200" y="1600200"/>
            <a:ext cx="5181600" cy="457676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28" name="Google Shape;28;p31"/>
          <p:cNvSpPr txBox="1"/>
          <p:nvPr>
            <p:ph type="body" idx="2"/>
          </p:nvPr>
        </p:nvSpPr>
        <p:spPr>
          <a:xfrm>
            <a:off x="6172200" y="1600200"/>
            <a:ext cx="5181600" cy="457676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29" name="Google Shape;29;p31"/>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31"/>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1"/>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32" name="Shape 32"/>
        <p:cNvGrpSpPr/>
        <p:nvPr/>
      </p:nvGrpSpPr>
      <p:grpSpPr>
        <a:xfrm>
          <a:off x="0" y="0"/>
          <a:ext cx="0" cy="0"/>
          <a:chOff x="0" y="0"/>
          <a:chExt cx="0" cy="0"/>
        </a:xfrm>
      </p:grpSpPr>
      <p:sp>
        <p:nvSpPr>
          <p:cNvPr id="33" name="Google Shape;33;p32"/>
          <p:cNvSpPr txBox="1"/>
          <p:nvPr>
            <p:ph type="title"/>
          </p:nvPr>
        </p:nvSpPr>
        <p:spPr>
          <a:xfrm>
            <a:off x="838200" y="365125"/>
            <a:ext cx="10515600" cy="103695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32"/>
          <p:cNvSpPr txBox="1"/>
          <p:nvPr>
            <p:ph type="body" idx="1"/>
          </p:nvPr>
        </p:nvSpPr>
        <p:spPr>
          <a:xfrm>
            <a:off x="838200" y="1584960"/>
            <a:ext cx="10515600" cy="461772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35" name="Google Shape;35;p32"/>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32"/>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32"/>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matchingName="Section title">
  <p:cSld name="SECTION_HEADER">
    <p:spTree>
      <p:nvGrpSpPr>
        <p:cNvPr id="38" name="Shape 38"/>
        <p:cNvGrpSpPr/>
        <p:nvPr/>
      </p:nvGrpSpPr>
      <p:grpSpPr>
        <a:xfrm>
          <a:off x="0" y="0"/>
          <a:ext cx="0" cy="0"/>
          <a:chOff x="0" y="0"/>
          <a:chExt cx="0" cy="0"/>
        </a:xfrm>
      </p:grpSpPr>
      <p:sp>
        <p:nvSpPr>
          <p:cNvPr id="39" name="Google Shape;39;p33"/>
          <p:cNvSpPr txBox="1"/>
          <p:nvPr>
            <p:ph type="title"/>
          </p:nvPr>
        </p:nvSpPr>
        <p:spPr>
          <a:xfrm>
            <a:off x="1184564" y="1891145"/>
            <a:ext cx="9822873" cy="1632239"/>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800"/>
              <a:buFont typeface="Arial" panose="020B0604020202020204"/>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33"/>
          <p:cNvSpPr/>
          <p:nvPr>
            <p:ph type="body" idx="1"/>
          </p:nvPr>
        </p:nvSpPr>
        <p:spPr>
          <a:xfrm>
            <a:off x="3723409" y="3758193"/>
            <a:ext cx="4745182" cy="585210"/>
          </a:xfrm>
          <a:prstGeom prst="roundRect">
            <a:avLst>
              <a:gd name="adj" fmla="val 50000"/>
            </a:avLst>
          </a:prstGeom>
          <a:gradFill>
            <a:gsLst>
              <a:gs pos="0">
                <a:srgbClr val="8E99AF"/>
              </a:gs>
              <a:gs pos="100000">
                <a:srgbClr val="3B4354"/>
              </a:gs>
            </a:gsLst>
            <a:lin ang="2700000" scaled="0"/>
          </a:grad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SzPts val="2400"/>
              <a:buNone/>
              <a:defRPr sz="2400">
                <a:solidFill>
                  <a:schemeClr val="lt1"/>
                </a:solidFill>
              </a:defRPr>
            </a:lvl1pPr>
            <a:lvl2pPr marL="914400" lvl="1" indent="-228600" algn="l">
              <a:lnSpc>
                <a:spcPct val="90000"/>
              </a:lnSpc>
              <a:spcBef>
                <a:spcPts val="500"/>
              </a:spcBef>
              <a:spcAft>
                <a:spcPts val="0"/>
              </a:spcAft>
              <a:buSzPts val="2000"/>
              <a:buNone/>
              <a:defRPr sz="2000">
                <a:solidFill>
                  <a:srgbClr val="8F9091"/>
                </a:solidFill>
              </a:defRPr>
            </a:lvl2pPr>
            <a:lvl3pPr marL="1371600" lvl="2" indent="-228600" algn="l">
              <a:lnSpc>
                <a:spcPct val="90000"/>
              </a:lnSpc>
              <a:spcBef>
                <a:spcPts val="500"/>
              </a:spcBef>
              <a:spcAft>
                <a:spcPts val="0"/>
              </a:spcAft>
              <a:buSzPts val="1800"/>
              <a:buNone/>
              <a:defRPr sz="1800">
                <a:solidFill>
                  <a:srgbClr val="8F9091"/>
                </a:solidFill>
              </a:defRPr>
            </a:lvl3pPr>
            <a:lvl4pPr marL="1828800" lvl="3" indent="-228600" algn="l">
              <a:lnSpc>
                <a:spcPct val="90000"/>
              </a:lnSpc>
              <a:spcBef>
                <a:spcPts val="500"/>
              </a:spcBef>
              <a:spcAft>
                <a:spcPts val="0"/>
              </a:spcAft>
              <a:buSzPts val="1600"/>
              <a:buNone/>
              <a:defRPr sz="1600">
                <a:solidFill>
                  <a:srgbClr val="8F9091"/>
                </a:solidFill>
              </a:defRPr>
            </a:lvl4pPr>
            <a:lvl5pPr marL="2286000" lvl="4" indent="-228600" algn="l">
              <a:lnSpc>
                <a:spcPct val="90000"/>
              </a:lnSpc>
              <a:spcBef>
                <a:spcPts val="500"/>
              </a:spcBef>
              <a:spcAft>
                <a:spcPts val="0"/>
              </a:spcAft>
              <a:buSzPts val="1600"/>
              <a:buNone/>
              <a:defRPr sz="1600">
                <a:solidFill>
                  <a:srgbClr val="8F9091"/>
                </a:solidFill>
              </a:defRPr>
            </a:lvl5pPr>
            <a:lvl6pPr marL="2743200" lvl="5" indent="-228600" algn="l">
              <a:lnSpc>
                <a:spcPct val="90000"/>
              </a:lnSpc>
              <a:spcBef>
                <a:spcPts val="500"/>
              </a:spcBef>
              <a:spcAft>
                <a:spcPts val="0"/>
              </a:spcAft>
              <a:buClr>
                <a:srgbClr val="8F9091"/>
              </a:buClr>
              <a:buSzPts val="1600"/>
              <a:buNone/>
              <a:defRPr sz="1600">
                <a:solidFill>
                  <a:srgbClr val="8F9091"/>
                </a:solidFill>
              </a:defRPr>
            </a:lvl6pPr>
            <a:lvl7pPr marL="3200400" lvl="6" indent="-228600" algn="l">
              <a:lnSpc>
                <a:spcPct val="90000"/>
              </a:lnSpc>
              <a:spcBef>
                <a:spcPts val="500"/>
              </a:spcBef>
              <a:spcAft>
                <a:spcPts val="0"/>
              </a:spcAft>
              <a:buClr>
                <a:srgbClr val="8F9091"/>
              </a:buClr>
              <a:buSzPts val="1600"/>
              <a:buNone/>
              <a:defRPr sz="1600">
                <a:solidFill>
                  <a:srgbClr val="8F9091"/>
                </a:solidFill>
              </a:defRPr>
            </a:lvl7pPr>
            <a:lvl8pPr marL="3657600" lvl="7" indent="-228600" algn="l">
              <a:lnSpc>
                <a:spcPct val="90000"/>
              </a:lnSpc>
              <a:spcBef>
                <a:spcPts val="500"/>
              </a:spcBef>
              <a:spcAft>
                <a:spcPts val="0"/>
              </a:spcAft>
              <a:buClr>
                <a:srgbClr val="8F9091"/>
              </a:buClr>
              <a:buSzPts val="1600"/>
              <a:buNone/>
              <a:defRPr sz="1600">
                <a:solidFill>
                  <a:srgbClr val="8F9091"/>
                </a:solidFill>
              </a:defRPr>
            </a:lvl8pPr>
            <a:lvl9pPr marL="4114800" lvl="8" indent="-228600" algn="l">
              <a:lnSpc>
                <a:spcPct val="90000"/>
              </a:lnSpc>
              <a:spcBef>
                <a:spcPts val="500"/>
              </a:spcBef>
              <a:spcAft>
                <a:spcPts val="0"/>
              </a:spcAft>
              <a:buClr>
                <a:srgbClr val="8F9091"/>
              </a:buClr>
              <a:buSzPts val="1600"/>
              <a:buNone/>
              <a:defRPr sz="1600">
                <a:solidFill>
                  <a:srgbClr val="8F9091"/>
                </a:solidFill>
              </a:defRPr>
            </a:lvl9pPr>
          </a:lstStyle>
          <a:p/>
        </p:txBody>
      </p:sp>
      <p:sp>
        <p:nvSpPr>
          <p:cNvPr id="41" name="Google Shape;41;p33"/>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33"/>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3"/>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showMasterSp="0" matchingName="Title only">
  <p:cSld name="TITLE_ONLY">
    <p:bg>
      <p:bgPr>
        <a:solidFill>
          <a:schemeClr val="lt1"/>
        </a:solidFill>
        <a:effectLst/>
      </p:bgPr>
    </p:bg>
    <p:spTree>
      <p:nvGrpSpPr>
        <p:cNvPr id="44" name="Shape 44"/>
        <p:cNvGrpSpPr/>
        <p:nvPr/>
      </p:nvGrpSpPr>
      <p:grpSpPr>
        <a:xfrm>
          <a:off x="0" y="0"/>
          <a:ext cx="0" cy="0"/>
          <a:chOff x="0" y="0"/>
          <a:chExt cx="0" cy="0"/>
        </a:xfrm>
      </p:grpSpPr>
      <p:sp>
        <p:nvSpPr>
          <p:cNvPr id="45" name="Google Shape;45;p34"/>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34"/>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4"/>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fld>
            <a:endParaRPr lang="en-US"/>
          </a:p>
        </p:txBody>
      </p:sp>
      <p:sp>
        <p:nvSpPr>
          <p:cNvPr id="48" name="Google Shape;48;p34"/>
          <p:cNvSpPr/>
          <p:nvPr/>
        </p:nvSpPr>
        <p:spPr>
          <a:xfrm>
            <a:off x="0" y="2384931"/>
            <a:ext cx="12192000" cy="2088139"/>
          </a:xfrm>
          <a:prstGeom prst="rect">
            <a:avLst/>
          </a:prstGeom>
          <a:solidFill>
            <a:schemeClr val="accent1"/>
          </a:solidFill>
          <a:ln>
            <a:noFill/>
          </a:ln>
        </p:spPr>
        <p:txBody>
          <a:bodyPr spcFirstLastPara="1" wrap="square" lIns="91425" tIns="45700" rIns="91425" bIns="45700" anchor="ctr" anchorCtr="0">
            <a:normAutofit/>
          </a:bodyPr>
          <a:lstStyle/>
          <a:p>
            <a:pPr marL="0" marR="0" lvl="0" indent="0" algn="ctr" rtl="0">
              <a:spcBef>
                <a:spcPts val="0"/>
              </a:spcBef>
              <a:spcAft>
                <a:spcPts val="0"/>
              </a:spcAft>
              <a:buNone/>
            </a:pPr>
            <a:endParaRPr sz="1800">
              <a:solidFill>
                <a:schemeClr val="lt1"/>
              </a:solidFill>
              <a:latin typeface="Arial" panose="020B0604020202020204"/>
              <a:ea typeface="Arial" panose="020B0604020202020204"/>
              <a:cs typeface="Arial" panose="020B0604020202020204"/>
              <a:sym typeface="Arial" panose="020B0604020202020204"/>
            </a:endParaRPr>
          </a:p>
        </p:txBody>
      </p:sp>
      <p:sp>
        <p:nvSpPr>
          <p:cNvPr id="49" name="Google Shape;49;p34"/>
          <p:cNvSpPr/>
          <p:nvPr/>
        </p:nvSpPr>
        <p:spPr>
          <a:xfrm>
            <a:off x="1224109" y="2618509"/>
            <a:ext cx="1953437" cy="1620982"/>
          </a:xfrm>
          <a:custGeom>
            <a:avLst/>
            <a:gdLst/>
            <a:ahLst/>
            <a:cxnLst/>
            <a:rect l="l" t="t" r="r" b="b"/>
            <a:pathLst>
              <a:path w="1501139" h="1247086" extrusionOk="0">
                <a:moveTo>
                  <a:pt x="683259" y="0"/>
                </a:moveTo>
                <a:lnTo>
                  <a:pt x="962295" y="0"/>
                </a:lnTo>
                <a:lnTo>
                  <a:pt x="1501139" y="623543"/>
                </a:lnTo>
                <a:lnTo>
                  <a:pt x="962295" y="1247086"/>
                </a:lnTo>
                <a:lnTo>
                  <a:pt x="683259" y="1247086"/>
                </a:lnTo>
                <a:lnTo>
                  <a:pt x="1123741" y="737366"/>
                </a:lnTo>
                <a:lnTo>
                  <a:pt x="0" y="737366"/>
                </a:lnTo>
                <a:lnTo>
                  <a:pt x="0" y="509720"/>
                </a:lnTo>
                <a:lnTo>
                  <a:pt x="1123741" y="509720"/>
                </a:lnTo>
                <a:close/>
              </a:path>
            </a:pathLst>
          </a:custGeom>
          <a:solidFill>
            <a:srgbClr val="8E99AF">
              <a:alpha val="51764"/>
            </a:srgbClr>
          </a:solidFill>
          <a:ln>
            <a:noFill/>
          </a:ln>
        </p:spPr>
        <p:txBody>
          <a:bodyPr spcFirstLastPara="1" wrap="square" lIns="91425" tIns="45700" rIns="91425" bIns="45700" anchor="ctr" anchorCtr="0">
            <a:normAutofit/>
          </a:bodyPr>
          <a:lstStyle/>
          <a:p>
            <a:pPr marL="0" marR="0" lvl="0" indent="0" algn="ctr" rtl="0">
              <a:spcBef>
                <a:spcPts val="0"/>
              </a:spcBef>
              <a:spcAft>
                <a:spcPts val="0"/>
              </a:spcAft>
              <a:buNone/>
            </a:pP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50" name="Google Shape;50;p34"/>
          <p:cNvSpPr txBox="1"/>
          <p:nvPr>
            <p:ph type="title"/>
          </p:nvPr>
        </p:nvSpPr>
        <p:spPr>
          <a:xfrm>
            <a:off x="3373584" y="2417402"/>
            <a:ext cx="7376652" cy="202319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D8DDE4"/>
              </a:buClr>
              <a:buSzPts val="11500"/>
              <a:buFont typeface="Arial" panose="020B0604020202020204"/>
              <a:buNone/>
              <a:defRPr sz="11500">
                <a:solidFill>
                  <a:srgbClr val="D8DDE4"/>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51" name="Shape 51"/>
        <p:cNvGrpSpPr/>
        <p:nvPr/>
      </p:nvGrpSpPr>
      <p:grpSpPr>
        <a:xfrm>
          <a:off x="0" y="0"/>
          <a:ext cx="0" cy="0"/>
          <a:chOff x="0" y="0"/>
          <a:chExt cx="0" cy="0"/>
        </a:xfrm>
      </p:grpSpPr>
      <p:sp>
        <p:nvSpPr>
          <p:cNvPr id="52" name="Google Shape;52;p35"/>
          <p:cNvSpPr txBox="1"/>
          <p:nvPr>
            <p:ph type="title"/>
          </p:nvPr>
        </p:nvSpPr>
        <p:spPr>
          <a:xfrm>
            <a:off x="839788" y="365125"/>
            <a:ext cx="10515600" cy="114935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35"/>
          <p:cNvSpPr txBox="1"/>
          <p:nvPr>
            <p:ph type="body" idx="1"/>
          </p:nvPr>
        </p:nvSpPr>
        <p:spPr>
          <a:xfrm>
            <a:off x="839788" y="163544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SzPts val="2400"/>
              <a:buNone/>
              <a:defRPr sz="2400" b="1"/>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54" name="Google Shape;54;p35"/>
          <p:cNvSpPr txBox="1"/>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55" name="Google Shape;55;p35"/>
          <p:cNvSpPr txBox="1"/>
          <p:nvPr>
            <p:ph type="body" idx="3"/>
          </p:nvPr>
        </p:nvSpPr>
        <p:spPr>
          <a:xfrm>
            <a:off x="6172200" y="163544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SzPts val="2400"/>
              <a:buNone/>
              <a:defRPr sz="2400" b="1"/>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56" name="Google Shape;56;p35"/>
          <p:cNvSpPr txBox="1"/>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57" name="Google Shape;57;p35"/>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35"/>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5"/>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matchingName="Picture and title">
  <p:cSld name="PICTURE_WITH_CAPTION_TEXT">
    <p:spTree>
      <p:nvGrpSpPr>
        <p:cNvPr id="60" name="Shape 60"/>
        <p:cNvGrpSpPr/>
        <p:nvPr/>
      </p:nvGrpSpPr>
      <p:grpSpPr>
        <a:xfrm>
          <a:off x="0" y="0"/>
          <a:ext cx="0" cy="0"/>
          <a:chOff x="0" y="0"/>
          <a:chExt cx="0" cy="0"/>
        </a:xfrm>
      </p:grpSpPr>
      <p:sp>
        <p:nvSpPr>
          <p:cNvPr id="61" name="Google Shape;61;p36"/>
          <p:cNvSpPr txBox="1"/>
          <p:nvPr>
            <p:ph type="title"/>
          </p:nvPr>
        </p:nvSpPr>
        <p:spPr>
          <a:xfrm>
            <a:off x="839787" y="624840"/>
            <a:ext cx="41652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panose="020B060402020202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36"/>
          <p:cNvSpPr/>
          <p:nvPr>
            <p:ph type="pic" idx="2"/>
          </p:nvPr>
        </p:nvSpPr>
        <p:spPr>
          <a:xfrm>
            <a:off x="5184000" y="624840"/>
            <a:ext cx="6170400" cy="5403600"/>
          </a:xfrm>
          <a:prstGeom prst="rect">
            <a:avLst/>
          </a:prstGeom>
          <a:noFill/>
          <a:ln>
            <a:noFill/>
          </a:ln>
        </p:spPr>
      </p:sp>
      <p:sp>
        <p:nvSpPr>
          <p:cNvPr id="63" name="Google Shape;63;p36"/>
          <p:cNvSpPr txBox="1"/>
          <p:nvPr>
            <p:ph type="body" idx="1"/>
          </p:nvPr>
        </p:nvSpPr>
        <p:spPr>
          <a:xfrm>
            <a:off x="839787" y="2225040"/>
            <a:ext cx="4165200"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SzPts val="2000"/>
              <a:buNone/>
              <a:defRPr sz="2000"/>
            </a:lvl1pPr>
            <a:lvl2pPr marL="914400" lvl="1" indent="-228600" algn="l">
              <a:lnSpc>
                <a:spcPct val="90000"/>
              </a:lnSpc>
              <a:spcBef>
                <a:spcPts val="500"/>
              </a:spcBef>
              <a:spcAft>
                <a:spcPts val="0"/>
              </a:spcAft>
              <a:buSzPts val="1400"/>
              <a:buNone/>
              <a:defRPr sz="1400"/>
            </a:lvl2pPr>
            <a:lvl3pPr marL="1371600" lvl="2" indent="-228600" algn="l">
              <a:lnSpc>
                <a:spcPct val="90000"/>
              </a:lnSpc>
              <a:spcBef>
                <a:spcPts val="500"/>
              </a:spcBef>
              <a:spcAft>
                <a:spcPts val="0"/>
              </a:spcAft>
              <a:buSzPts val="1200"/>
              <a:buNone/>
              <a:defRPr sz="1200"/>
            </a:lvl3pPr>
            <a:lvl4pPr marL="1828800" lvl="3" indent="-228600" algn="l">
              <a:lnSpc>
                <a:spcPct val="90000"/>
              </a:lnSpc>
              <a:spcBef>
                <a:spcPts val="500"/>
              </a:spcBef>
              <a:spcAft>
                <a:spcPts val="0"/>
              </a:spcAft>
              <a:buSzPts val="1000"/>
              <a:buNone/>
              <a:defRPr sz="1000"/>
            </a:lvl4pPr>
            <a:lvl5pPr marL="2286000" lvl="4" indent="-228600" algn="l">
              <a:lnSpc>
                <a:spcPct val="9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64" name="Google Shape;64;p36"/>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36"/>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6"/>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matchingName="Vertically-arranged title and text">
  <p:cSld name="VERTICAL_TITLE_AND_VERTICAL_TEXT">
    <p:spTree>
      <p:nvGrpSpPr>
        <p:cNvPr id="67" name="Shape 67"/>
        <p:cNvGrpSpPr/>
        <p:nvPr/>
      </p:nvGrpSpPr>
      <p:grpSpPr>
        <a:xfrm>
          <a:off x="0" y="0"/>
          <a:ext cx="0" cy="0"/>
          <a:chOff x="0" y="0"/>
          <a:chExt cx="0" cy="0"/>
        </a:xfrm>
      </p:grpSpPr>
      <p:sp>
        <p:nvSpPr>
          <p:cNvPr id="68" name="Google Shape;68;p37"/>
          <p:cNvSpPr txBox="1"/>
          <p:nvPr>
            <p:ph type="title"/>
          </p:nvPr>
        </p:nvSpPr>
        <p:spPr>
          <a:xfrm rot="5400000">
            <a:off x="7708741" y="2531904"/>
            <a:ext cx="5811838" cy="147828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37"/>
          <p:cNvSpPr txBox="1"/>
          <p:nvPr>
            <p:ph type="body" idx="1"/>
          </p:nvPr>
        </p:nvSpPr>
        <p:spPr>
          <a:xfrm rot="5400000">
            <a:off x="2374741" y="-1171416"/>
            <a:ext cx="5811838" cy="888492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70" name="Google Shape;70;p37"/>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7"/>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7"/>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2.pn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1"/>
          <a:stretch>
            <a:fillRect/>
          </a:stretch>
        </a:blipFill>
        <a:effectLst/>
      </p:bgPr>
    </p:bg>
    <p:spTree>
      <p:nvGrpSpPr>
        <p:cNvPr id="9" name="Shape 9"/>
        <p:cNvGrpSpPr/>
        <p:nvPr/>
      </p:nvGrpSpPr>
      <p:grpSpPr>
        <a:xfrm>
          <a:off x="0" y="0"/>
          <a:ext cx="0" cy="0"/>
          <a:chOff x="0" y="0"/>
          <a:chExt cx="0" cy="0"/>
        </a:xfrm>
      </p:grpSpPr>
      <p:sp>
        <p:nvSpPr>
          <p:cNvPr id="10" name="Google Shape;10;p28"/>
          <p:cNvSpPr txBox="1"/>
          <p:nvPr>
            <p:ph type="title"/>
          </p:nvPr>
        </p:nvSpPr>
        <p:spPr>
          <a:xfrm>
            <a:off x="838200" y="365125"/>
            <a:ext cx="10515600" cy="1036955"/>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panose="020B0604020202020204"/>
              <a:buNone/>
              <a:defRPr sz="4400" b="1"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8"/>
          <p:cNvSpPr txBox="1"/>
          <p:nvPr>
            <p:ph type="body" idx="1"/>
          </p:nvPr>
        </p:nvSpPr>
        <p:spPr>
          <a:xfrm>
            <a:off x="838200" y="1584960"/>
            <a:ext cx="10515600" cy="4617720"/>
          </a:xfrm>
          <a:prstGeom prst="rect">
            <a:avLst/>
          </a:prstGeom>
          <a:noFill/>
          <a:ln>
            <a:noFill/>
          </a:ln>
        </p:spPr>
        <p:txBody>
          <a:bodyPr spcFirstLastPara="1" wrap="square" lIns="91425" tIns="45700" rIns="91425" bIns="45700" anchor="t" anchorCtr="0">
            <a:normAutofit/>
          </a:bodyPr>
          <a:lstStyle>
            <a:lvl1pPr marL="457200" marR="0" lvl="0" indent="-381000" algn="l" rtl="0">
              <a:lnSpc>
                <a:spcPct val="90000"/>
              </a:lnSpc>
              <a:spcBef>
                <a:spcPts val="1000"/>
              </a:spcBef>
              <a:spcAft>
                <a:spcPts val="0"/>
              </a:spcAft>
              <a:buClr>
                <a:schemeClr val="dk1"/>
              </a:buClr>
              <a:buSzPts val="2400"/>
              <a:buFont typeface="Noto Sans Symbols"/>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55600" algn="l" rtl="0">
              <a:lnSpc>
                <a:spcPct val="90000"/>
              </a:lnSpc>
              <a:spcBef>
                <a:spcPts val="500"/>
              </a:spcBef>
              <a:spcAft>
                <a:spcPts val="0"/>
              </a:spcAft>
              <a:buClr>
                <a:schemeClr val="dk1"/>
              </a:buClr>
              <a:buSzPts val="2000"/>
              <a:buFont typeface="Noto Sans Symbols"/>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90000"/>
              </a:lnSpc>
              <a:spcBef>
                <a:spcPts val="500"/>
              </a:spcBef>
              <a:spcAft>
                <a:spcPts val="0"/>
              </a:spcAft>
              <a:buClr>
                <a:schemeClr val="dk1"/>
              </a:buClr>
              <a:buSzPts val="1800"/>
              <a:buFont typeface="Noto Sans Symbols"/>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Noto Sans Symbols"/>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Noto Sans Symbols"/>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 name="Google Shape;12;p28"/>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1800" b="0" i="0" u="none" strike="noStrike" cap="none">
                <a:solidFill>
                  <a:srgbClr val="8F909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 name="Google Shape;13;p28"/>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SzPts val="1400"/>
              <a:buNone/>
              <a:defRPr sz="1800" b="0" i="0" u="none" strike="noStrike" cap="none">
                <a:solidFill>
                  <a:srgbClr val="8F909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 name="Google Shape;14;p28"/>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lvl1pPr marL="0" marR="0" lvl="0" indent="0" algn="r" rtl="0">
              <a:spcBef>
                <a:spcPts val="0"/>
              </a:spcBef>
              <a:spcAft>
                <a:spcPts val="0"/>
              </a:spcAft>
              <a:buNone/>
              <a:defRPr sz="1800" b="0" i="0" u="none" strike="noStrike" cap="none">
                <a:solidFill>
                  <a:srgbClr val="8F9091"/>
                </a:solidFill>
                <a:latin typeface="Arial" panose="020B0604020202020204"/>
                <a:ea typeface="Arial" panose="020B0604020202020204"/>
                <a:cs typeface="Arial" panose="020B0604020202020204"/>
                <a:sym typeface="Arial" panose="020B0604020202020204"/>
              </a:defRPr>
            </a:lvl1pPr>
            <a:lvl2pPr marL="0" marR="0" lvl="1" indent="0" algn="r" rtl="0">
              <a:spcBef>
                <a:spcPts val="0"/>
              </a:spcBef>
              <a:spcAft>
                <a:spcPts val="0"/>
              </a:spcAft>
              <a:buNone/>
              <a:defRPr sz="1800" b="0" i="0" u="none" strike="noStrike" cap="none">
                <a:solidFill>
                  <a:srgbClr val="8F9091"/>
                </a:solidFill>
                <a:latin typeface="Arial" panose="020B0604020202020204"/>
                <a:ea typeface="Arial" panose="020B0604020202020204"/>
                <a:cs typeface="Arial" panose="020B0604020202020204"/>
                <a:sym typeface="Arial" panose="020B0604020202020204"/>
              </a:defRPr>
            </a:lvl2pPr>
            <a:lvl3pPr marL="0" marR="0" lvl="2" indent="0" algn="r" rtl="0">
              <a:spcBef>
                <a:spcPts val="0"/>
              </a:spcBef>
              <a:spcAft>
                <a:spcPts val="0"/>
              </a:spcAft>
              <a:buNone/>
              <a:defRPr sz="1800" b="0" i="0" u="none" strike="noStrike" cap="none">
                <a:solidFill>
                  <a:srgbClr val="8F9091"/>
                </a:solidFill>
                <a:latin typeface="Arial" panose="020B0604020202020204"/>
                <a:ea typeface="Arial" panose="020B0604020202020204"/>
                <a:cs typeface="Arial" panose="020B0604020202020204"/>
                <a:sym typeface="Arial" panose="020B0604020202020204"/>
              </a:defRPr>
            </a:lvl3pPr>
            <a:lvl4pPr marL="0" marR="0" lvl="3" indent="0" algn="r" rtl="0">
              <a:spcBef>
                <a:spcPts val="0"/>
              </a:spcBef>
              <a:spcAft>
                <a:spcPts val="0"/>
              </a:spcAft>
              <a:buNone/>
              <a:defRPr sz="1800" b="0" i="0" u="none" strike="noStrike" cap="none">
                <a:solidFill>
                  <a:srgbClr val="8F9091"/>
                </a:solidFill>
                <a:latin typeface="Arial" panose="020B0604020202020204"/>
                <a:ea typeface="Arial" panose="020B0604020202020204"/>
                <a:cs typeface="Arial" panose="020B0604020202020204"/>
                <a:sym typeface="Arial" panose="020B0604020202020204"/>
              </a:defRPr>
            </a:lvl4pPr>
            <a:lvl5pPr marL="0" marR="0" lvl="4" indent="0" algn="r" rtl="0">
              <a:spcBef>
                <a:spcPts val="0"/>
              </a:spcBef>
              <a:spcAft>
                <a:spcPts val="0"/>
              </a:spcAft>
              <a:buNone/>
              <a:defRPr sz="1800" b="0" i="0" u="none" strike="noStrike" cap="none">
                <a:solidFill>
                  <a:srgbClr val="8F9091"/>
                </a:solidFill>
                <a:latin typeface="Arial" panose="020B0604020202020204"/>
                <a:ea typeface="Arial" panose="020B0604020202020204"/>
                <a:cs typeface="Arial" panose="020B0604020202020204"/>
                <a:sym typeface="Arial" panose="020B0604020202020204"/>
              </a:defRPr>
            </a:lvl5pPr>
            <a:lvl6pPr marL="0" marR="0" lvl="5" indent="0" algn="r" rtl="0">
              <a:spcBef>
                <a:spcPts val="0"/>
              </a:spcBef>
              <a:spcAft>
                <a:spcPts val="0"/>
              </a:spcAft>
              <a:buNone/>
              <a:defRPr sz="1800" b="0" i="0" u="none" strike="noStrike" cap="none">
                <a:solidFill>
                  <a:srgbClr val="8F9091"/>
                </a:solidFill>
                <a:latin typeface="Arial" panose="020B0604020202020204"/>
                <a:ea typeface="Arial" panose="020B0604020202020204"/>
                <a:cs typeface="Arial" panose="020B0604020202020204"/>
                <a:sym typeface="Arial" panose="020B0604020202020204"/>
              </a:defRPr>
            </a:lvl6pPr>
            <a:lvl7pPr marL="0" marR="0" lvl="6" indent="0" algn="r" rtl="0">
              <a:spcBef>
                <a:spcPts val="0"/>
              </a:spcBef>
              <a:spcAft>
                <a:spcPts val="0"/>
              </a:spcAft>
              <a:buNone/>
              <a:defRPr sz="1800" b="0" i="0" u="none" strike="noStrike" cap="none">
                <a:solidFill>
                  <a:srgbClr val="8F9091"/>
                </a:solidFill>
                <a:latin typeface="Arial" panose="020B0604020202020204"/>
                <a:ea typeface="Arial" panose="020B0604020202020204"/>
                <a:cs typeface="Arial" panose="020B0604020202020204"/>
                <a:sym typeface="Arial" panose="020B0604020202020204"/>
              </a:defRPr>
            </a:lvl7pPr>
            <a:lvl8pPr marL="0" marR="0" lvl="7" indent="0" algn="r" rtl="0">
              <a:spcBef>
                <a:spcPts val="0"/>
              </a:spcBef>
              <a:spcAft>
                <a:spcPts val="0"/>
              </a:spcAft>
              <a:buNone/>
              <a:defRPr sz="1800" b="0" i="0" u="none" strike="noStrike" cap="none">
                <a:solidFill>
                  <a:srgbClr val="8F9091"/>
                </a:solidFill>
                <a:latin typeface="Arial" panose="020B0604020202020204"/>
                <a:ea typeface="Arial" panose="020B0604020202020204"/>
                <a:cs typeface="Arial" panose="020B0604020202020204"/>
                <a:sym typeface="Arial" panose="020B0604020202020204"/>
              </a:defRPr>
            </a:lvl8pPr>
            <a:lvl9pPr marL="0" marR="0" lvl="8" indent="0" algn="r" rtl="0">
              <a:spcBef>
                <a:spcPts val="0"/>
              </a:spcBef>
              <a:spcAft>
                <a:spcPts val="0"/>
              </a:spcAft>
              <a:buNone/>
              <a:defRPr sz="1800" b="0" i="0" u="none" strike="noStrike" cap="none">
                <a:solidFill>
                  <a:srgbClr val="8F9091"/>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slide" Target="slide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image" Target="../media/image6.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82" name="Shape 82"/>
        <p:cNvGrpSpPr/>
        <p:nvPr/>
      </p:nvGrpSpPr>
      <p:grpSpPr>
        <a:xfrm>
          <a:off x="0" y="0"/>
          <a:ext cx="0" cy="0"/>
          <a:chOff x="0" y="0"/>
          <a:chExt cx="0" cy="0"/>
        </a:xfrm>
      </p:grpSpPr>
      <p:sp>
        <p:nvSpPr>
          <p:cNvPr id="83" name="Google Shape;83;p1"/>
          <p:cNvSpPr txBox="1"/>
          <p:nvPr>
            <p:ph type="ctrTitle"/>
          </p:nvPr>
        </p:nvSpPr>
        <p:spPr>
          <a:xfrm>
            <a:off x="3622976" y="909780"/>
            <a:ext cx="7931722" cy="1431777"/>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accent1"/>
              </a:buClr>
              <a:buSzPct val="100000"/>
              <a:buFont typeface="Arial" panose="020B0604020202020204"/>
              <a:buNone/>
            </a:pPr>
            <a:r>
              <a:rPr lang="en-US"/>
              <a:t>ERP SYSTEMS USED BY BRANDS</a:t>
            </a:r>
            <a:endParaRPr lang="en-US"/>
          </a:p>
        </p:txBody>
      </p:sp>
      <p:sp>
        <p:nvSpPr>
          <p:cNvPr id="84" name="Google Shape;84;p1"/>
          <p:cNvSpPr txBox="1"/>
          <p:nvPr>
            <p:ph type="subTitle" idx="1"/>
          </p:nvPr>
        </p:nvSpPr>
        <p:spPr>
          <a:xfrm>
            <a:off x="3622976" y="2341904"/>
            <a:ext cx="7931722" cy="63745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2400"/>
              <a:buNone/>
            </a:pPr>
            <a:r>
              <a:rPr lang="en-US"/>
              <a:t>Bussiness Process Engineering</a:t>
            </a:r>
            <a:endParaRPr lang="en-US"/>
          </a:p>
        </p:txBody>
      </p:sp>
      <p:sp>
        <p:nvSpPr>
          <p:cNvPr id="85" name="Google Shape;85;p1"/>
          <p:cNvSpPr txBox="1"/>
          <p:nvPr/>
        </p:nvSpPr>
        <p:spPr>
          <a:xfrm>
            <a:off x="381635" y="4685030"/>
            <a:ext cx="4668520" cy="203009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rgbClr val="868990"/>
                </a:solidFill>
                <a:latin typeface="Arial" panose="020B0604020202020204"/>
                <a:ea typeface="Arial" panose="020B0604020202020204"/>
                <a:cs typeface="Arial" panose="020B0604020202020204"/>
                <a:sym typeface="Arial" panose="020B0604020202020204"/>
              </a:rPr>
              <a:t>Presented to:</a:t>
            </a:r>
            <a:endParaRPr sz="1800">
              <a:solidFill>
                <a:srgbClr val="868990"/>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1800">
                <a:solidFill>
                  <a:srgbClr val="868990"/>
                </a:solidFill>
                <a:latin typeface="Arial" panose="020B0604020202020204"/>
                <a:ea typeface="Arial" panose="020B0604020202020204"/>
                <a:cs typeface="Arial" panose="020B0604020202020204"/>
                <a:sym typeface="Arial" panose="020B0604020202020204"/>
              </a:rPr>
              <a:t>Miss Sobia Iftekhar</a:t>
            </a:r>
            <a:endParaRPr sz="1800">
              <a:solidFill>
                <a:srgbClr val="868990"/>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endParaRPr sz="1800">
              <a:solidFill>
                <a:srgbClr val="868990"/>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1800">
                <a:solidFill>
                  <a:srgbClr val="868990"/>
                </a:solidFill>
                <a:latin typeface="Arial" panose="020B0604020202020204"/>
                <a:ea typeface="Arial" panose="020B0604020202020204"/>
                <a:cs typeface="Arial" panose="020B0604020202020204"/>
                <a:sym typeface="Arial" panose="020B0604020202020204"/>
              </a:rPr>
              <a:t>Prepared by:</a:t>
            </a:r>
            <a:endParaRPr sz="1800">
              <a:solidFill>
                <a:srgbClr val="868990"/>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1800">
                <a:solidFill>
                  <a:srgbClr val="868990"/>
                </a:solidFill>
                <a:latin typeface="Arial" panose="020B0604020202020204"/>
                <a:ea typeface="Arial" panose="020B0604020202020204"/>
                <a:cs typeface="Arial" panose="020B0604020202020204"/>
                <a:sym typeface="Arial" panose="020B0604020202020204"/>
              </a:rPr>
              <a:t>M. Ehtesham Zafar (20k-1655)</a:t>
            </a:r>
            <a:endParaRPr sz="1800">
              <a:solidFill>
                <a:srgbClr val="868990"/>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1800">
                <a:solidFill>
                  <a:srgbClr val="868990"/>
                </a:solidFill>
                <a:latin typeface="Arial" panose="020B0604020202020204"/>
                <a:ea typeface="Arial" panose="020B0604020202020204"/>
                <a:cs typeface="Arial" panose="020B0604020202020204"/>
                <a:sym typeface="Arial" panose="020B0604020202020204"/>
              </a:rPr>
              <a:t>Hassan Ali (20k-1052)</a:t>
            </a:r>
            <a:endParaRPr sz="1800">
              <a:solidFill>
                <a:srgbClr val="868990"/>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1800">
                <a:solidFill>
                  <a:srgbClr val="868990"/>
                </a:solidFill>
                <a:latin typeface="Arial" panose="020B0604020202020204"/>
                <a:ea typeface="Arial" panose="020B0604020202020204"/>
                <a:cs typeface="Arial" panose="020B0604020202020204"/>
                <a:sym typeface="Arial" panose="020B0604020202020204"/>
              </a:rPr>
              <a:t>Amna Mubarak (20k-1695)</a:t>
            </a:r>
            <a:endParaRPr sz="1800">
              <a:solidFill>
                <a:srgbClr val="86899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80" name="Shape 180"/>
        <p:cNvGrpSpPr/>
        <p:nvPr/>
      </p:nvGrpSpPr>
      <p:grpSpPr>
        <a:xfrm>
          <a:off x="0" y="0"/>
          <a:ext cx="0" cy="0"/>
          <a:chOff x="0" y="0"/>
          <a:chExt cx="0" cy="0"/>
        </a:xfrm>
      </p:grpSpPr>
      <p:sp>
        <p:nvSpPr>
          <p:cNvPr id="181" name="Google Shape;181;p7"/>
          <p:cNvSpPr/>
          <p:nvPr>
            <p:ph type="body" idx="1"/>
          </p:nvPr>
        </p:nvSpPr>
        <p:spPr>
          <a:xfrm>
            <a:off x="2984500" y="3411855"/>
            <a:ext cx="6224905" cy="908685"/>
          </a:xfrm>
          <a:prstGeom prst="roundRect">
            <a:avLst>
              <a:gd name="adj" fmla="val 50000"/>
            </a:avLst>
          </a:prstGeom>
          <a:gradFill>
            <a:gsLst>
              <a:gs pos="0">
                <a:srgbClr val="8E99AF"/>
              </a:gs>
              <a:gs pos="100000">
                <a:srgbClr val="3B4354"/>
              </a:gs>
            </a:gsLst>
            <a:lin ang="2700000" scaled="0"/>
          </a:grad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sz="1800"/>
              <a:t>From i2 to SAP Apparel and Footwear Solution(AFS)</a:t>
            </a:r>
            <a:endParaRPr sz="1800"/>
          </a:p>
        </p:txBody>
      </p:sp>
      <p:sp>
        <p:nvSpPr>
          <p:cNvPr id="182" name="Google Shape;182;p7"/>
          <p:cNvSpPr txBox="1"/>
          <p:nvPr>
            <p:ph type="title"/>
          </p:nvPr>
        </p:nvSpPr>
        <p:spPr>
          <a:xfrm>
            <a:off x="1185199" y="1262495"/>
            <a:ext cx="9822873" cy="1632239"/>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Arial" panose="020B0604020202020204"/>
              <a:buNone/>
            </a:pPr>
            <a:r>
              <a:rPr lang="en-US" sz="6000"/>
              <a:t>CASE STUDY ON NIKE</a:t>
            </a:r>
            <a:endParaRPr sz="6000"/>
          </a:p>
        </p:txBody>
      </p:sp>
      <p:sp>
        <p:nvSpPr>
          <p:cNvPr id="183" name="Google Shape;183;p7"/>
          <p:cNvSpPr txBox="1"/>
          <p:nvPr/>
        </p:nvSpPr>
        <p:spPr>
          <a:xfrm>
            <a:off x="2226945" y="5041265"/>
            <a:ext cx="8285480" cy="5835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a:solidFill>
                  <a:schemeClr val="dk1"/>
                </a:solidFill>
                <a:latin typeface="Arial" panose="020B0604020202020204"/>
                <a:ea typeface="Arial" panose="020B0604020202020204"/>
                <a:cs typeface="Arial" panose="020B0604020202020204"/>
                <a:sym typeface="Arial" panose="020B0604020202020204"/>
              </a:rPr>
              <a:t>Tackle the Problem of Nike Supply Chain</a:t>
            </a:r>
            <a:r>
              <a:rPr lang="en-US" sz="1800">
                <a:solidFill>
                  <a:schemeClr val="dk1"/>
                </a:solidFill>
                <a:latin typeface="Arial" panose="020B0604020202020204"/>
                <a:ea typeface="Arial" panose="020B0604020202020204"/>
                <a:cs typeface="Arial" panose="020B0604020202020204"/>
                <a:sym typeface="Arial" panose="020B0604020202020204"/>
              </a:rPr>
              <a:t> </a:t>
            </a:r>
            <a:endParaRPr sz="180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88" name="Shape 188"/>
        <p:cNvGrpSpPr/>
        <p:nvPr/>
      </p:nvGrpSpPr>
      <p:grpSpPr>
        <a:xfrm>
          <a:off x="0" y="0"/>
          <a:ext cx="0" cy="0"/>
          <a:chOff x="0" y="0"/>
          <a:chExt cx="0" cy="0"/>
        </a:xfrm>
      </p:grpSpPr>
      <p:sp>
        <p:nvSpPr>
          <p:cNvPr id="189" name="Google Shape;189;p8"/>
          <p:cNvSpPr/>
          <p:nvPr/>
        </p:nvSpPr>
        <p:spPr>
          <a:xfrm>
            <a:off x="1110915" y="1956161"/>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8E99AF"/>
              </a:gs>
              <a:gs pos="100000">
                <a:srgbClr val="3B435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01</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190" name="Google Shape;190;p8"/>
          <p:cNvSpPr/>
          <p:nvPr/>
        </p:nvSpPr>
        <p:spPr>
          <a:xfrm>
            <a:off x="4905675" y="1956724"/>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BCA398"/>
              </a:gs>
              <a:gs pos="100000">
                <a:srgbClr val="684E4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02</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191" name="Google Shape;191;p8"/>
          <p:cNvSpPr/>
          <p:nvPr/>
        </p:nvSpPr>
        <p:spPr>
          <a:xfrm>
            <a:off x="1110915" y="3714966"/>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8E99AF"/>
              </a:gs>
              <a:gs pos="100000">
                <a:srgbClr val="3B435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04</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192" name="Google Shape;192;p8"/>
          <p:cNvSpPr/>
          <p:nvPr/>
        </p:nvSpPr>
        <p:spPr>
          <a:xfrm>
            <a:off x="8700200" y="1956161"/>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8E99AF"/>
              </a:gs>
              <a:gs pos="100000">
                <a:srgbClr val="3B435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03</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193" name="Google Shape;193;p8"/>
          <p:cNvSpPr/>
          <p:nvPr/>
        </p:nvSpPr>
        <p:spPr>
          <a:xfrm>
            <a:off x="4905440" y="3714404"/>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BCA398"/>
              </a:gs>
              <a:gs pos="100000">
                <a:srgbClr val="684E44"/>
              </a:gs>
            </a:gsLst>
            <a:lin ang="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05</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194" name="Google Shape;194;p8"/>
          <p:cNvSpPr/>
          <p:nvPr/>
        </p:nvSpPr>
        <p:spPr>
          <a:xfrm>
            <a:off x="8700200" y="3713696"/>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8E99AF"/>
              </a:gs>
              <a:gs pos="100000">
                <a:srgbClr val="3B435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06</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195" name="Google Shape;195;p8"/>
          <p:cNvSpPr/>
          <p:nvPr/>
        </p:nvSpPr>
        <p:spPr>
          <a:xfrm>
            <a:off x="1110610" y="2423483"/>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2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Problem in smooth integration</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196" name="Google Shape;196;p8"/>
          <p:cNvSpPr/>
          <p:nvPr/>
        </p:nvSpPr>
        <p:spPr>
          <a:xfrm>
            <a:off x="8700765" y="2388029"/>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2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Changing market conditions</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197" name="Google Shape;197;p8"/>
          <p:cNvSpPr/>
          <p:nvPr/>
        </p:nvSpPr>
        <p:spPr>
          <a:xfrm>
            <a:off x="1111880" y="4243604"/>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Complication of Nike Supply Chain (NSC) project</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198" name="Google Shape;198;p8"/>
          <p:cNvSpPr/>
          <p:nvPr/>
        </p:nvSpPr>
        <p:spPr>
          <a:xfrm>
            <a:off x="4905593" y="2387923"/>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2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Inadequate information</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199" name="Google Shape;199;p8"/>
          <p:cNvSpPr/>
          <p:nvPr/>
        </p:nvSpPr>
        <p:spPr>
          <a:xfrm>
            <a:off x="4906228" y="4243499"/>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2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Review Meetings</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200" name="Google Shape;200;p8"/>
          <p:cNvSpPr/>
          <p:nvPr/>
        </p:nvSpPr>
        <p:spPr>
          <a:xfrm>
            <a:off x="8700988" y="4243604"/>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2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Trying to forcast too far out ahead	</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201" name="Google Shape;201;p8"/>
          <p:cNvSpPr txBox="1"/>
          <p:nvPr>
            <p:ph type="title"/>
          </p:nvPr>
        </p:nvSpPr>
        <p:spPr>
          <a:xfrm>
            <a:off x="838200" y="365125"/>
            <a:ext cx="10515600" cy="10369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panose="020B0604020202020204"/>
              <a:buNone/>
            </a:pPr>
            <a:r>
              <a:rPr lang="en-US"/>
              <a:t>REASON FOR i2’s FAILURE FOR NIKE</a:t>
            </a:r>
            <a:endParaRPr>
              <a:solidFill>
                <a:srgbClr val="3B4354"/>
              </a:solidFill>
            </a:endParaRPr>
          </a:p>
        </p:txBody>
      </p:sp>
      <p:sp>
        <p:nvSpPr>
          <p:cNvPr id="202" name="Google Shape;202;p8"/>
          <p:cNvSpPr/>
          <p:nvPr/>
        </p:nvSpPr>
        <p:spPr>
          <a:xfrm>
            <a:off x="1112185" y="5473916"/>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8E99AF"/>
              </a:gs>
              <a:gs pos="100000">
                <a:srgbClr val="3B435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07</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203" name="Google Shape;203;p8"/>
          <p:cNvSpPr txBox="1"/>
          <p:nvPr/>
        </p:nvSpPr>
        <p:spPr>
          <a:xfrm>
            <a:off x="1111885" y="6088380"/>
            <a:ext cx="2586355" cy="368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panose="020B0604020202020204"/>
                <a:ea typeface="Arial" panose="020B0604020202020204"/>
                <a:cs typeface="Arial" panose="020B0604020202020204"/>
                <a:sym typeface="Arial" panose="020B0604020202020204"/>
              </a:rPr>
              <a:t>Inexpierence of i2</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204" name="Google Shape;204;p8"/>
          <p:cNvSpPr/>
          <p:nvPr/>
        </p:nvSpPr>
        <p:spPr>
          <a:xfrm>
            <a:off x="4906075" y="5472084"/>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BCA398"/>
              </a:gs>
              <a:gs pos="100000">
                <a:srgbClr val="684E44"/>
              </a:gs>
            </a:gsLst>
            <a:lin ang="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08</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205" name="Google Shape;205;p8"/>
          <p:cNvSpPr txBox="1"/>
          <p:nvPr/>
        </p:nvSpPr>
        <p:spPr>
          <a:xfrm>
            <a:off x="4847590" y="6055360"/>
            <a:ext cx="3195320" cy="368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panose="020B0604020202020204"/>
                <a:ea typeface="Arial" panose="020B0604020202020204"/>
                <a:cs typeface="Arial" panose="020B0604020202020204"/>
                <a:sym typeface="Arial" panose="020B0604020202020204"/>
              </a:rPr>
              <a:t>Customization</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206" name="Google Shape;206;p8"/>
          <p:cNvSpPr/>
          <p:nvPr/>
        </p:nvSpPr>
        <p:spPr>
          <a:xfrm>
            <a:off x="8700200" y="5471376"/>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8E99AF"/>
              </a:gs>
              <a:gs pos="100000">
                <a:srgbClr val="3B435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09</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207" name="Google Shape;207;p8"/>
          <p:cNvSpPr txBox="1"/>
          <p:nvPr/>
        </p:nvSpPr>
        <p:spPr>
          <a:xfrm>
            <a:off x="8700135" y="6055360"/>
            <a:ext cx="2860675" cy="368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panose="020B0604020202020204"/>
                <a:ea typeface="Arial" panose="020B0604020202020204"/>
                <a:cs typeface="Arial" panose="020B0604020202020204"/>
                <a:sym typeface="Arial" panose="020B0604020202020204"/>
              </a:rPr>
              <a:t>Third party integration</a:t>
            </a:r>
            <a:endParaRPr sz="180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12" name="Shape 212"/>
        <p:cNvGrpSpPr/>
        <p:nvPr/>
      </p:nvGrpSpPr>
      <p:grpSpPr>
        <a:xfrm>
          <a:off x="0" y="0"/>
          <a:ext cx="0" cy="0"/>
          <a:chOff x="0" y="0"/>
          <a:chExt cx="0" cy="0"/>
        </a:xfrm>
      </p:grpSpPr>
      <p:sp>
        <p:nvSpPr>
          <p:cNvPr id="213" name="Google Shape;213;p9"/>
          <p:cNvSpPr/>
          <p:nvPr/>
        </p:nvSpPr>
        <p:spPr>
          <a:xfrm>
            <a:off x="1110915" y="1956161"/>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8E99AF"/>
              </a:gs>
              <a:gs pos="100000">
                <a:srgbClr val="3B435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01</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214" name="Google Shape;214;p9"/>
          <p:cNvSpPr/>
          <p:nvPr/>
        </p:nvSpPr>
        <p:spPr>
          <a:xfrm>
            <a:off x="4905675" y="1956724"/>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BCA398"/>
              </a:gs>
              <a:gs pos="100000">
                <a:srgbClr val="684E4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02</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215" name="Google Shape;215;p9"/>
          <p:cNvSpPr/>
          <p:nvPr/>
        </p:nvSpPr>
        <p:spPr>
          <a:xfrm>
            <a:off x="1110915" y="3714966"/>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8E99AF"/>
              </a:gs>
              <a:gs pos="100000">
                <a:srgbClr val="3B435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04</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216" name="Google Shape;216;p9"/>
          <p:cNvSpPr/>
          <p:nvPr/>
        </p:nvSpPr>
        <p:spPr>
          <a:xfrm>
            <a:off x="8700200" y="1956161"/>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8E99AF"/>
              </a:gs>
              <a:gs pos="100000">
                <a:srgbClr val="3B435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03</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217" name="Google Shape;217;p9"/>
          <p:cNvSpPr/>
          <p:nvPr/>
        </p:nvSpPr>
        <p:spPr>
          <a:xfrm>
            <a:off x="4905440" y="3714404"/>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BCA398"/>
              </a:gs>
              <a:gs pos="100000">
                <a:srgbClr val="684E44"/>
              </a:gs>
            </a:gsLst>
            <a:lin ang="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05</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218" name="Google Shape;218;p9"/>
          <p:cNvSpPr/>
          <p:nvPr/>
        </p:nvSpPr>
        <p:spPr>
          <a:xfrm>
            <a:off x="8700200" y="3713696"/>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8E99AF"/>
              </a:gs>
              <a:gs pos="100000">
                <a:srgbClr val="3B4354"/>
              </a:gs>
            </a:gsLst>
            <a:lin ang="270000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06</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219" name="Google Shape;219;p9"/>
          <p:cNvSpPr/>
          <p:nvPr/>
        </p:nvSpPr>
        <p:spPr>
          <a:xfrm>
            <a:off x="1110610" y="2423483"/>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2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Better financial management</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220" name="Google Shape;220;p9"/>
          <p:cNvSpPr/>
          <p:nvPr/>
        </p:nvSpPr>
        <p:spPr>
          <a:xfrm>
            <a:off x="8700765" y="2388029"/>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2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Decrease inventory level</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221" name="Google Shape;221;p9"/>
          <p:cNvSpPr/>
          <p:nvPr/>
        </p:nvSpPr>
        <p:spPr>
          <a:xfrm>
            <a:off x="1111880" y="4243604"/>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Quicker maufactoring and design process</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222" name="Google Shape;222;p9"/>
          <p:cNvSpPr/>
          <p:nvPr/>
        </p:nvSpPr>
        <p:spPr>
          <a:xfrm>
            <a:off x="4905593" y="2387923"/>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2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Improved revenue forcasting</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223" name="Google Shape;223;p9"/>
          <p:cNvSpPr/>
          <p:nvPr/>
        </p:nvSpPr>
        <p:spPr>
          <a:xfrm>
            <a:off x="4906228" y="4243499"/>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2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Better integration between various departments</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224" name="Google Shape;224;p9"/>
          <p:cNvSpPr/>
          <p:nvPr/>
        </p:nvSpPr>
        <p:spPr>
          <a:xfrm>
            <a:off x="8700988" y="4243604"/>
            <a:ext cx="2942708" cy="976774"/>
          </a:xfrm>
          <a:prstGeom prst="rect">
            <a:avLst/>
          </a:prstGeom>
          <a:noFill/>
          <a:ln>
            <a:noFill/>
          </a:ln>
        </p:spPr>
        <p:txBody>
          <a:bodyPr spcFirstLastPara="1" wrap="square" lIns="91425" tIns="45700" rIns="91425" bIns="45700" anchor="t" anchorCtr="0">
            <a:normAutofit/>
          </a:bodyPr>
          <a:lstStyle/>
          <a:p>
            <a:pPr marL="0" marR="0" lvl="0" indent="0" algn="l" rtl="0">
              <a:lnSpc>
                <a:spcPct val="120000"/>
              </a:lnSpc>
              <a:spcBef>
                <a:spcPts val="0"/>
              </a:spcBef>
              <a:spcAft>
                <a:spcPts val="0"/>
              </a:spcAft>
              <a:buClr>
                <a:schemeClr val="dk1"/>
              </a:buClr>
              <a:buSzPts val="1800"/>
              <a:buFont typeface="Noto Sans Symbols"/>
              <a:buNone/>
            </a:pPr>
            <a:r>
              <a:rPr lang="en-US" sz="1800">
                <a:solidFill>
                  <a:schemeClr val="dk1"/>
                </a:solidFill>
                <a:latin typeface="Arial" panose="020B0604020202020204"/>
                <a:ea typeface="Arial" panose="020B0604020202020204"/>
                <a:cs typeface="Arial" panose="020B0604020202020204"/>
                <a:sym typeface="Arial" panose="020B0604020202020204"/>
              </a:rPr>
              <a:t>Improved level of decision making</a:t>
            </a:r>
            <a:endParaRPr sz="1800">
              <a:solidFill>
                <a:schemeClr val="dk1"/>
              </a:solidFill>
              <a:latin typeface="Arial" panose="020B0604020202020204"/>
              <a:ea typeface="Arial" panose="020B0604020202020204"/>
              <a:cs typeface="Arial" panose="020B0604020202020204"/>
              <a:sym typeface="Arial" panose="020B0604020202020204"/>
            </a:endParaRPr>
          </a:p>
        </p:txBody>
      </p:sp>
      <p:sp>
        <p:nvSpPr>
          <p:cNvPr id="225" name="Google Shape;225;p9"/>
          <p:cNvSpPr txBox="1"/>
          <p:nvPr>
            <p:ph type="title"/>
          </p:nvPr>
        </p:nvSpPr>
        <p:spPr>
          <a:xfrm>
            <a:off x="838200" y="365125"/>
            <a:ext cx="10515600" cy="10369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panose="020B0604020202020204"/>
              <a:buNone/>
            </a:pPr>
            <a:r>
              <a:rPr lang="en-US"/>
              <a:t>REASON FOR SAP (AFS) SUCCESS</a:t>
            </a:r>
            <a:endParaRPr>
              <a:solidFill>
                <a:srgbClr val="3B4354"/>
              </a:solidFill>
            </a:endParaRPr>
          </a:p>
        </p:txBody>
      </p:sp>
      <p:sp>
        <p:nvSpPr>
          <p:cNvPr id="226" name="Google Shape;226;p9"/>
          <p:cNvSpPr/>
          <p:nvPr/>
        </p:nvSpPr>
        <p:spPr>
          <a:xfrm>
            <a:off x="4906075" y="5472084"/>
            <a:ext cx="1401458" cy="360982"/>
          </a:xfrm>
          <a:custGeom>
            <a:avLst/>
            <a:gdLst/>
            <a:ahLst/>
            <a:cxnLst/>
            <a:rect l="l" t="t" r="r" b="b"/>
            <a:pathLst>
              <a:path w="1257300" h="323850" extrusionOk="0">
                <a:moveTo>
                  <a:pt x="123825" y="0"/>
                </a:moveTo>
                <a:lnTo>
                  <a:pt x="1257300" y="0"/>
                </a:lnTo>
                <a:lnTo>
                  <a:pt x="1257300" y="323850"/>
                </a:lnTo>
                <a:lnTo>
                  <a:pt x="123825" y="323850"/>
                </a:lnTo>
                <a:close/>
                <a:moveTo>
                  <a:pt x="0" y="0"/>
                </a:moveTo>
                <a:lnTo>
                  <a:pt x="66675" y="0"/>
                </a:lnTo>
                <a:lnTo>
                  <a:pt x="66675" y="323850"/>
                </a:lnTo>
                <a:lnTo>
                  <a:pt x="0" y="323850"/>
                </a:lnTo>
                <a:close/>
              </a:path>
            </a:pathLst>
          </a:custGeom>
          <a:gradFill>
            <a:gsLst>
              <a:gs pos="0">
                <a:srgbClr val="BCA398"/>
              </a:gs>
              <a:gs pos="100000">
                <a:srgbClr val="684E44"/>
              </a:gs>
            </a:gsLst>
            <a:lin ang="0" scaled="0"/>
          </a:gradFill>
          <a:ln>
            <a:noFill/>
          </a:ln>
        </p:spPr>
        <p:txBody>
          <a:bodyPr spcFirstLastPara="1" wrap="square" lIns="144000" tIns="0" rIns="0" bIns="0" anchor="ctr" anchorCtr="0">
            <a:normAutofit/>
          </a:bodyPr>
          <a:lstStyle/>
          <a:p>
            <a:pPr marL="0" marR="0" lvl="0" indent="0" algn="ctr" rtl="0">
              <a:spcBef>
                <a:spcPts val="0"/>
              </a:spcBef>
              <a:spcAft>
                <a:spcPts val="0"/>
              </a:spcAft>
              <a:buNone/>
            </a:pPr>
            <a:r>
              <a:rPr lang="en-US" sz="1800">
                <a:solidFill>
                  <a:srgbClr val="FFFFFF"/>
                </a:solidFill>
                <a:latin typeface="Arial" panose="020B0604020202020204"/>
                <a:ea typeface="Arial" panose="020B0604020202020204"/>
                <a:cs typeface="Arial" panose="020B0604020202020204"/>
                <a:sym typeface="Arial" panose="020B0604020202020204"/>
              </a:rPr>
              <a:t>07</a:t>
            </a:r>
            <a:endParaRPr sz="1800">
              <a:solidFill>
                <a:srgbClr val="FFFFFF"/>
              </a:solidFill>
              <a:latin typeface="Arial" panose="020B0604020202020204"/>
              <a:ea typeface="Arial" panose="020B0604020202020204"/>
              <a:cs typeface="Arial" panose="020B0604020202020204"/>
              <a:sym typeface="Arial" panose="020B0604020202020204"/>
            </a:endParaRPr>
          </a:p>
        </p:txBody>
      </p:sp>
      <p:sp>
        <p:nvSpPr>
          <p:cNvPr id="227" name="Google Shape;227;p9"/>
          <p:cNvSpPr txBox="1"/>
          <p:nvPr/>
        </p:nvSpPr>
        <p:spPr>
          <a:xfrm>
            <a:off x="4847590" y="6055360"/>
            <a:ext cx="3195320" cy="6451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panose="020B0604020202020204"/>
                <a:ea typeface="Arial" panose="020B0604020202020204"/>
                <a:cs typeface="Arial" panose="020B0604020202020204"/>
                <a:sym typeface="Arial" panose="020B0604020202020204"/>
              </a:rPr>
              <a:t>Better visibility in customer order transactions</a:t>
            </a:r>
            <a:endParaRPr sz="180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32" name="Shape 232"/>
        <p:cNvGrpSpPr/>
        <p:nvPr/>
      </p:nvGrpSpPr>
      <p:grpSpPr>
        <a:xfrm>
          <a:off x="0" y="0"/>
          <a:ext cx="0" cy="0"/>
          <a:chOff x="0" y="0"/>
          <a:chExt cx="0" cy="0"/>
        </a:xfrm>
      </p:grpSpPr>
      <p:sp>
        <p:nvSpPr>
          <p:cNvPr id="233" name="Google Shape;233;p27"/>
          <p:cNvSpPr txBox="1"/>
          <p:nvPr>
            <p:ph type="title"/>
          </p:nvPr>
        </p:nvSpPr>
        <p:spPr>
          <a:xfrm>
            <a:off x="3373584" y="2417402"/>
            <a:ext cx="7376652" cy="202319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D8DDE4"/>
              </a:buClr>
              <a:buSzPts val="11500"/>
              <a:buFont typeface="Arial" panose="020B0604020202020204"/>
              <a:buNone/>
            </a:pPr>
            <a:r>
              <a:rPr lang="en-US"/>
              <a:t>Thanks</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90" name="Shape 90"/>
        <p:cNvGrpSpPr/>
        <p:nvPr/>
      </p:nvGrpSpPr>
      <p:grpSpPr>
        <a:xfrm>
          <a:off x="0" y="0"/>
          <a:ext cx="0" cy="0"/>
          <a:chOff x="0" y="0"/>
          <a:chExt cx="0" cy="0"/>
        </a:xfrm>
      </p:grpSpPr>
      <p:sp>
        <p:nvSpPr>
          <p:cNvPr id="91" name="Google Shape;91;p2"/>
          <p:cNvSpPr/>
          <p:nvPr/>
        </p:nvSpPr>
        <p:spPr>
          <a:xfrm>
            <a:off x="3251200" y="302260"/>
            <a:ext cx="5689600" cy="914400"/>
          </a:xfrm>
          <a:prstGeom prst="rect">
            <a:avLst/>
          </a:prstGeom>
          <a:noFill/>
          <a:ln>
            <a:noFill/>
          </a:ln>
        </p:spPr>
        <p:txBody>
          <a:bodyPr spcFirstLastPara="1" wrap="square" lIns="91425" tIns="45700" rIns="91425" bIns="45700" anchor="ctr" anchorCtr="0">
            <a:normAutofit/>
          </a:bodyPr>
          <a:lstStyle/>
          <a:p>
            <a:pPr marL="0" marR="0" lvl="0" indent="0" algn="ctr" rtl="0">
              <a:spcBef>
                <a:spcPts val="0"/>
              </a:spcBef>
              <a:spcAft>
                <a:spcPts val="0"/>
              </a:spcAft>
              <a:buNone/>
            </a:pPr>
            <a:r>
              <a:rPr lang="en-US" sz="4000" b="1">
                <a:solidFill>
                  <a:srgbClr val="3B4354"/>
                </a:solidFill>
                <a:latin typeface="Arial" panose="020B0604020202020204"/>
                <a:ea typeface="Arial" panose="020B0604020202020204"/>
                <a:cs typeface="Arial" panose="020B0604020202020204"/>
                <a:sym typeface="Arial" panose="020B0604020202020204"/>
              </a:rPr>
              <a:t>CONTENTS</a:t>
            </a:r>
            <a:endParaRPr sz="2800">
              <a:solidFill>
                <a:schemeClr val="dk1"/>
              </a:solidFill>
              <a:latin typeface="Arial" panose="020B0604020202020204"/>
              <a:ea typeface="Arial" panose="020B0604020202020204"/>
              <a:cs typeface="Arial" panose="020B0604020202020204"/>
              <a:sym typeface="Arial" panose="020B0604020202020204"/>
            </a:endParaRPr>
          </a:p>
        </p:txBody>
      </p:sp>
      <p:grpSp>
        <p:nvGrpSpPr>
          <p:cNvPr id="92" name="Google Shape;92;p2"/>
          <p:cNvGrpSpPr/>
          <p:nvPr/>
        </p:nvGrpSpPr>
        <p:grpSpPr>
          <a:xfrm>
            <a:off x="3706654" y="1216603"/>
            <a:ext cx="4786312" cy="656266"/>
            <a:chOff x="2376488" y="2746375"/>
            <a:chExt cx="3948112" cy="541338"/>
          </a:xfrm>
        </p:grpSpPr>
        <p:sp>
          <p:nvSpPr>
            <p:cNvPr id="93" name="Google Shape;93;p2">
              <a:hlinkClick r:id="rId1" action="ppaction://hlinksldjump"/>
            </p:cNvPr>
            <p:cNvSpPr/>
            <p:nvPr/>
          </p:nvSpPr>
          <p:spPr>
            <a:xfrm>
              <a:off x="2376488" y="2782888"/>
              <a:ext cx="465137" cy="468312"/>
            </a:xfrm>
            <a:prstGeom prst="ellipse">
              <a:avLst/>
            </a:prstGeom>
            <a:gradFill>
              <a:gsLst>
                <a:gs pos="0">
                  <a:srgbClr val="8E99AF"/>
                </a:gs>
                <a:gs pos="100000">
                  <a:srgbClr val="3B4354"/>
                </a:gs>
              </a:gsLst>
              <a:lin ang="2700000" scaled="0"/>
            </a:gradFill>
            <a:ln w="1905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1</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94" name="Google Shape;94;p2">
              <a:hlinkClick r:id="rId1" action="ppaction://hlinksldjump"/>
            </p:cNvPr>
            <p:cNvSpPr/>
            <p:nvPr/>
          </p:nvSpPr>
          <p:spPr>
            <a:xfrm>
              <a:off x="2987675" y="2746375"/>
              <a:ext cx="3336925" cy="541338"/>
            </a:xfrm>
            <a:prstGeom prst="roundRect">
              <a:avLst>
                <a:gd name="adj" fmla="val 12032"/>
              </a:avLst>
            </a:prstGeom>
            <a:solidFill>
              <a:srgbClr val="D8DDE4"/>
            </a:solidFill>
            <a:ln w="9525" cap="flat" cmpd="sng">
              <a:solidFill>
                <a:srgbClr val="FFFFFF"/>
              </a:solidFill>
              <a:prstDash val="solid"/>
              <a:round/>
              <a:headEnd type="none" w="sm" len="sm"/>
              <a:tailEnd type="none" w="sm" len="sm"/>
            </a:ln>
          </p:spPr>
          <p:txBody>
            <a:bodyPr spcFirstLastPara="1" wrap="square" lIns="0" tIns="0" rIns="0" bIns="0" anchor="ctr" anchorCtr="0">
              <a:normAutofit/>
            </a:bodyPr>
            <a:lstStyle/>
            <a:p>
              <a:pPr marL="0" marR="0" lvl="0" indent="0" algn="ctr" rtl="0">
                <a:spcBef>
                  <a:spcPts val="0"/>
                </a:spcBef>
                <a:spcAft>
                  <a:spcPts val="0"/>
                </a:spcAft>
                <a:buNone/>
              </a:pPr>
              <a:r>
                <a:rPr lang="en-US" sz="2000">
                  <a:solidFill>
                    <a:schemeClr val="dk1"/>
                  </a:solidFill>
                  <a:latin typeface="Arial" panose="020B0604020202020204"/>
                  <a:ea typeface="Arial" panose="020B0604020202020204"/>
                  <a:cs typeface="Arial" panose="020B0604020202020204"/>
                  <a:sym typeface="Arial" panose="020B0604020202020204"/>
                </a:rPr>
                <a:t>What is ERP system?</a:t>
              </a:r>
              <a:endParaRPr sz="20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95" name="Google Shape;95;p2"/>
          <p:cNvGrpSpPr/>
          <p:nvPr/>
        </p:nvGrpSpPr>
        <p:grpSpPr>
          <a:xfrm>
            <a:off x="3707289" y="2149983"/>
            <a:ext cx="4786312" cy="656265"/>
            <a:chOff x="2376488" y="3617913"/>
            <a:chExt cx="3948112" cy="541337"/>
          </a:xfrm>
        </p:grpSpPr>
        <p:sp>
          <p:nvSpPr>
            <p:cNvPr id="96" name="Google Shape;96;p2">
              <a:hlinkClick r:id="rId1" action="ppaction://hlinksldjump"/>
            </p:cNvPr>
            <p:cNvSpPr/>
            <p:nvPr/>
          </p:nvSpPr>
          <p:spPr>
            <a:xfrm>
              <a:off x="2376488" y="3654425"/>
              <a:ext cx="465137" cy="468313"/>
            </a:xfrm>
            <a:prstGeom prst="ellipse">
              <a:avLst/>
            </a:prstGeom>
            <a:gradFill>
              <a:gsLst>
                <a:gs pos="0">
                  <a:srgbClr val="BCA398"/>
                </a:gs>
                <a:gs pos="100000">
                  <a:srgbClr val="684E44"/>
                </a:gs>
              </a:gsLst>
              <a:lin ang="2700000" scaled="0"/>
            </a:gradFill>
            <a:ln w="1905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2</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97" name="Google Shape;97;p2">
              <a:hlinkClick r:id="rId1" action="ppaction://hlinksldjump"/>
            </p:cNvPr>
            <p:cNvSpPr/>
            <p:nvPr/>
          </p:nvSpPr>
          <p:spPr>
            <a:xfrm>
              <a:off x="2987675" y="3617913"/>
              <a:ext cx="3336925" cy="541337"/>
            </a:xfrm>
            <a:prstGeom prst="roundRect">
              <a:avLst>
                <a:gd name="adj" fmla="val 12032"/>
              </a:avLst>
            </a:prstGeom>
            <a:solidFill>
              <a:srgbClr val="E8E0DC"/>
            </a:solidFill>
            <a:ln w="9525" cap="flat" cmpd="sng">
              <a:solidFill>
                <a:srgbClr val="FFFFFF"/>
              </a:solidFill>
              <a:prstDash val="solid"/>
              <a:round/>
              <a:headEnd type="none" w="sm" len="sm"/>
              <a:tailEnd type="none" w="sm" len="sm"/>
            </a:ln>
          </p:spPr>
          <p:txBody>
            <a:bodyPr spcFirstLastPara="1" wrap="square" lIns="0" tIns="0" rIns="0" bIns="0" anchor="ctr" anchorCtr="0">
              <a:normAutofit/>
            </a:bodyPr>
            <a:lstStyle/>
            <a:p>
              <a:pPr marL="0" marR="0" lvl="0" indent="0" algn="ctr" rtl="0">
                <a:spcBef>
                  <a:spcPts val="0"/>
                </a:spcBef>
                <a:spcAft>
                  <a:spcPts val="0"/>
                </a:spcAft>
                <a:buNone/>
              </a:pPr>
              <a:r>
                <a:rPr lang="en-US" sz="2000">
                  <a:solidFill>
                    <a:schemeClr val="dk1"/>
                  </a:solidFill>
                  <a:latin typeface="Arial" panose="020B0604020202020204"/>
                  <a:ea typeface="Arial" panose="020B0604020202020204"/>
                  <a:cs typeface="Arial" panose="020B0604020202020204"/>
                  <a:sym typeface="Arial" panose="020B0604020202020204"/>
                </a:rPr>
                <a:t>Tesla &amp; SpaceX</a:t>
              </a:r>
              <a:endParaRPr sz="20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98" name="Google Shape;98;p2"/>
          <p:cNvGrpSpPr/>
          <p:nvPr/>
        </p:nvGrpSpPr>
        <p:grpSpPr>
          <a:xfrm>
            <a:off x="3707924" y="3083342"/>
            <a:ext cx="4786312" cy="656265"/>
            <a:chOff x="2376488" y="4487863"/>
            <a:chExt cx="3948112" cy="541337"/>
          </a:xfrm>
        </p:grpSpPr>
        <p:sp>
          <p:nvSpPr>
            <p:cNvPr id="99" name="Google Shape;99;p2">
              <a:hlinkClick r:id="rId1" action="ppaction://hlinksldjump"/>
            </p:cNvPr>
            <p:cNvSpPr/>
            <p:nvPr/>
          </p:nvSpPr>
          <p:spPr>
            <a:xfrm>
              <a:off x="2376488" y="4524375"/>
              <a:ext cx="465137" cy="468313"/>
            </a:xfrm>
            <a:prstGeom prst="ellipse">
              <a:avLst/>
            </a:prstGeom>
            <a:gradFill>
              <a:gsLst>
                <a:gs pos="0">
                  <a:srgbClr val="8E99AF"/>
                </a:gs>
                <a:gs pos="100000">
                  <a:srgbClr val="3B4354"/>
                </a:gs>
              </a:gsLst>
              <a:lin ang="2700000" scaled="0"/>
            </a:gradFill>
            <a:ln w="1905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3</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100" name="Google Shape;100;p2">
              <a:hlinkClick r:id="rId1" action="ppaction://hlinksldjump"/>
            </p:cNvPr>
            <p:cNvSpPr/>
            <p:nvPr/>
          </p:nvSpPr>
          <p:spPr>
            <a:xfrm>
              <a:off x="2987675" y="4487863"/>
              <a:ext cx="3336925" cy="541337"/>
            </a:xfrm>
            <a:prstGeom prst="roundRect">
              <a:avLst>
                <a:gd name="adj" fmla="val 12032"/>
              </a:avLst>
            </a:prstGeom>
            <a:solidFill>
              <a:srgbClr val="D8DDE4"/>
            </a:solidFill>
            <a:ln w="9525" cap="flat" cmpd="sng">
              <a:solidFill>
                <a:srgbClr val="FFFFFF"/>
              </a:solidFill>
              <a:prstDash val="solid"/>
              <a:round/>
              <a:headEnd type="none" w="sm" len="sm"/>
              <a:tailEnd type="none" w="sm" len="sm"/>
            </a:ln>
          </p:spPr>
          <p:txBody>
            <a:bodyPr spcFirstLastPara="1" wrap="square" lIns="0" tIns="0" rIns="0" bIns="0" anchor="ctr" anchorCtr="0">
              <a:normAutofit/>
            </a:bodyPr>
            <a:lstStyle/>
            <a:p>
              <a:pPr marL="0" marR="0" lvl="0" indent="0" algn="ctr" rtl="0">
                <a:spcBef>
                  <a:spcPts val="0"/>
                </a:spcBef>
                <a:spcAft>
                  <a:spcPts val="0"/>
                </a:spcAft>
                <a:buNone/>
              </a:pPr>
              <a:r>
                <a:rPr lang="en-US" sz="2000">
                  <a:solidFill>
                    <a:schemeClr val="dk1"/>
                  </a:solidFill>
                  <a:latin typeface="Arial" panose="020B0604020202020204"/>
                  <a:ea typeface="Arial" panose="020B0604020202020204"/>
                  <a:cs typeface="Arial" panose="020B0604020202020204"/>
                  <a:sym typeface="Arial" panose="020B0604020202020204"/>
                </a:rPr>
                <a:t>ERP used by Tesla and SpaceX </a:t>
              </a:r>
              <a:endParaRPr sz="20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101" name="Google Shape;101;p2"/>
          <p:cNvGrpSpPr/>
          <p:nvPr/>
        </p:nvGrpSpPr>
        <p:grpSpPr>
          <a:xfrm>
            <a:off x="3708559" y="4016701"/>
            <a:ext cx="4786312" cy="656265"/>
            <a:chOff x="2376488" y="5357813"/>
            <a:chExt cx="3948112" cy="541337"/>
          </a:xfrm>
        </p:grpSpPr>
        <p:sp>
          <p:nvSpPr>
            <p:cNvPr id="102" name="Google Shape;102;p2">
              <a:hlinkClick r:id="rId1" action="ppaction://hlinksldjump"/>
            </p:cNvPr>
            <p:cNvSpPr/>
            <p:nvPr/>
          </p:nvSpPr>
          <p:spPr>
            <a:xfrm>
              <a:off x="2376488" y="5394325"/>
              <a:ext cx="465137" cy="468313"/>
            </a:xfrm>
            <a:prstGeom prst="ellipse">
              <a:avLst/>
            </a:prstGeom>
            <a:gradFill>
              <a:gsLst>
                <a:gs pos="0">
                  <a:srgbClr val="BCA398"/>
                </a:gs>
                <a:gs pos="100000">
                  <a:srgbClr val="684E44"/>
                </a:gs>
              </a:gsLst>
              <a:lin ang="2700000" scaled="0"/>
            </a:gradFill>
            <a:ln w="1905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4</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103" name="Google Shape;103;p2">
              <a:hlinkClick r:id="rId1" action="ppaction://hlinksldjump"/>
            </p:cNvPr>
            <p:cNvSpPr/>
            <p:nvPr/>
          </p:nvSpPr>
          <p:spPr>
            <a:xfrm>
              <a:off x="2987675" y="5357813"/>
              <a:ext cx="3336925" cy="541337"/>
            </a:xfrm>
            <a:prstGeom prst="roundRect">
              <a:avLst>
                <a:gd name="adj" fmla="val 12032"/>
              </a:avLst>
            </a:prstGeom>
            <a:solidFill>
              <a:srgbClr val="E8E0DC"/>
            </a:solidFill>
            <a:ln w="9525" cap="flat" cmpd="sng">
              <a:solidFill>
                <a:srgbClr val="FFFFFF"/>
              </a:solidFill>
              <a:prstDash val="solid"/>
              <a:round/>
              <a:headEnd type="none" w="sm" len="sm"/>
              <a:tailEnd type="none" w="sm" len="sm"/>
            </a:ln>
          </p:spPr>
          <p:txBody>
            <a:bodyPr spcFirstLastPara="1" wrap="square" lIns="0" tIns="0" rIns="0" bIns="0" anchor="ctr" anchorCtr="0">
              <a:normAutofit/>
            </a:bodyPr>
            <a:lstStyle/>
            <a:p>
              <a:pPr marL="0" marR="0" lvl="0" indent="0" algn="ctr" rtl="0">
                <a:spcBef>
                  <a:spcPts val="0"/>
                </a:spcBef>
                <a:spcAft>
                  <a:spcPts val="0"/>
                </a:spcAft>
                <a:buNone/>
              </a:pPr>
              <a:r>
                <a:rPr lang="en-US" sz="2000">
                  <a:solidFill>
                    <a:schemeClr val="dk1"/>
                  </a:solidFill>
                </a:rPr>
                <a:t>North Face Inc.</a:t>
              </a:r>
              <a:endParaRPr sz="20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104" name="Google Shape;104;p2"/>
          <p:cNvGrpSpPr/>
          <p:nvPr/>
        </p:nvGrpSpPr>
        <p:grpSpPr>
          <a:xfrm>
            <a:off x="3708559" y="4950242"/>
            <a:ext cx="4786312" cy="656265"/>
            <a:chOff x="2376488" y="4487863"/>
            <a:chExt cx="3948112" cy="541337"/>
          </a:xfrm>
        </p:grpSpPr>
        <p:sp>
          <p:nvSpPr>
            <p:cNvPr id="105" name="Google Shape;105;p2">
              <a:hlinkClick r:id="rId1" action="ppaction://hlinksldjump"/>
            </p:cNvPr>
            <p:cNvSpPr/>
            <p:nvPr/>
          </p:nvSpPr>
          <p:spPr>
            <a:xfrm>
              <a:off x="2376488" y="4524375"/>
              <a:ext cx="465137" cy="468313"/>
            </a:xfrm>
            <a:prstGeom prst="ellipse">
              <a:avLst/>
            </a:prstGeom>
            <a:gradFill>
              <a:gsLst>
                <a:gs pos="0">
                  <a:srgbClr val="8E99AF"/>
                </a:gs>
                <a:gs pos="100000">
                  <a:srgbClr val="3B4354"/>
                </a:gs>
              </a:gsLst>
              <a:lin ang="2700000" scaled="0"/>
            </a:gradFill>
            <a:ln w="1905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5</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106" name="Google Shape;106;p2">
              <a:hlinkClick r:id="rId1" action="ppaction://hlinksldjump"/>
            </p:cNvPr>
            <p:cNvSpPr/>
            <p:nvPr/>
          </p:nvSpPr>
          <p:spPr>
            <a:xfrm>
              <a:off x="2987675" y="4487863"/>
              <a:ext cx="3336925" cy="541337"/>
            </a:xfrm>
            <a:prstGeom prst="roundRect">
              <a:avLst>
                <a:gd name="adj" fmla="val 12032"/>
              </a:avLst>
            </a:prstGeom>
            <a:solidFill>
              <a:srgbClr val="D8DDE4"/>
            </a:solidFill>
            <a:ln w="9525" cap="flat" cmpd="sng">
              <a:solidFill>
                <a:srgbClr val="FFFFFF"/>
              </a:solidFill>
              <a:prstDash val="solid"/>
              <a:round/>
              <a:headEnd type="none" w="sm" len="sm"/>
              <a:tailEnd type="none" w="sm" len="sm"/>
            </a:ln>
          </p:spPr>
          <p:txBody>
            <a:bodyPr spcFirstLastPara="1" wrap="square" lIns="0" tIns="0" rIns="0" bIns="0" anchor="ctr" anchorCtr="0">
              <a:normAutofit/>
            </a:bodyPr>
            <a:lstStyle/>
            <a:p>
              <a:pPr marL="0" marR="0" lvl="0" indent="0" algn="ctr" rtl="0">
                <a:spcBef>
                  <a:spcPts val="0"/>
                </a:spcBef>
                <a:spcAft>
                  <a:spcPts val="0"/>
                </a:spcAft>
                <a:buNone/>
              </a:pPr>
              <a:r>
                <a:rPr lang="en-US" sz="2000">
                  <a:solidFill>
                    <a:schemeClr val="dk1"/>
                  </a:solidFill>
                </a:rPr>
                <a:t>EPICOR ERP software</a:t>
              </a:r>
              <a:endParaRPr sz="20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107" name="Google Shape;107;p2"/>
          <p:cNvGrpSpPr/>
          <p:nvPr/>
        </p:nvGrpSpPr>
        <p:grpSpPr>
          <a:xfrm>
            <a:off x="3709194" y="5883601"/>
            <a:ext cx="4786312" cy="656265"/>
            <a:chOff x="2376488" y="5357813"/>
            <a:chExt cx="3948112" cy="541337"/>
          </a:xfrm>
        </p:grpSpPr>
        <p:sp>
          <p:nvSpPr>
            <p:cNvPr id="108" name="Google Shape;108;p2">
              <a:hlinkClick r:id="rId1" action="ppaction://hlinksldjump"/>
            </p:cNvPr>
            <p:cNvSpPr/>
            <p:nvPr/>
          </p:nvSpPr>
          <p:spPr>
            <a:xfrm>
              <a:off x="2376488" y="5394325"/>
              <a:ext cx="465137" cy="468313"/>
            </a:xfrm>
            <a:prstGeom prst="ellipse">
              <a:avLst/>
            </a:prstGeom>
            <a:gradFill>
              <a:gsLst>
                <a:gs pos="0">
                  <a:srgbClr val="BCA398"/>
                </a:gs>
                <a:gs pos="100000">
                  <a:srgbClr val="684E44"/>
                </a:gs>
              </a:gsLst>
              <a:lin ang="2700000" scaled="0"/>
            </a:gradFill>
            <a:ln w="1905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6</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109" name="Google Shape;109;p2">
              <a:hlinkClick r:id="rId1" action="ppaction://hlinksldjump"/>
            </p:cNvPr>
            <p:cNvSpPr/>
            <p:nvPr/>
          </p:nvSpPr>
          <p:spPr>
            <a:xfrm>
              <a:off x="2987675" y="5357813"/>
              <a:ext cx="3336925" cy="541337"/>
            </a:xfrm>
            <a:prstGeom prst="roundRect">
              <a:avLst>
                <a:gd name="adj" fmla="val 12032"/>
              </a:avLst>
            </a:prstGeom>
            <a:solidFill>
              <a:srgbClr val="E8E0DC"/>
            </a:solidFill>
            <a:ln w="9525" cap="flat" cmpd="sng">
              <a:solidFill>
                <a:srgbClr val="FFFFFF"/>
              </a:solidFill>
              <a:prstDash val="solid"/>
              <a:round/>
              <a:headEnd type="none" w="sm" len="sm"/>
              <a:tailEnd type="none" w="sm" len="sm"/>
            </a:ln>
          </p:spPr>
          <p:txBody>
            <a:bodyPr spcFirstLastPara="1" wrap="square" lIns="0" tIns="0" rIns="0" bIns="0" anchor="ctr" anchorCtr="0">
              <a:normAutofit/>
            </a:bodyPr>
            <a:lstStyle/>
            <a:p>
              <a:pPr marL="0" marR="0" lvl="0" indent="0" algn="ctr" rtl="0">
                <a:spcBef>
                  <a:spcPts val="0"/>
                </a:spcBef>
                <a:spcAft>
                  <a:spcPts val="0"/>
                </a:spcAft>
                <a:buNone/>
              </a:pPr>
              <a:r>
                <a:rPr lang="en-US" sz="2000">
                  <a:solidFill>
                    <a:schemeClr val="dk1"/>
                  </a:solidFill>
                  <a:latin typeface="Arial" panose="020B0604020202020204"/>
                  <a:ea typeface="Arial" panose="020B0604020202020204"/>
                  <a:cs typeface="Arial" panose="020B0604020202020204"/>
                  <a:sym typeface="Arial" panose="020B0604020202020204"/>
                </a:rPr>
                <a:t>Case Study on Nike</a:t>
              </a:r>
              <a:endParaRPr sz="2000">
                <a:solidFill>
                  <a:schemeClr val="dk1"/>
                </a:solidFill>
                <a:latin typeface="Arial" panose="020B0604020202020204"/>
                <a:ea typeface="Arial" panose="020B0604020202020204"/>
                <a:cs typeface="Arial" panose="020B0604020202020204"/>
                <a:sym typeface="Arial" panose="020B0604020202020204"/>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14" name="Shape 114"/>
        <p:cNvGrpSpPr/>
        <p:nvPr/>
      </p:nvGrpSpPr>
      <p:grpSpPr>
        <a:xfrm>
          <a:off x="0" y="0"/>
          <a:ext cx="0" cy="0"/>
          <a:chOff x="0" y="0"/>
          <a:chExt cx="0" cy="0"/>
        </a:xfrm>
      </p:grpSpPr>
      <p:sp>
        <p:nvSpPr>
          <p:cNvPr id="115" name="Google Shape;115;p3"/>
          <p:cNvSpPr/>
          <p:nvPr/>
        </p:nvSpPr>
        <p:spPr>
          <a:xfrm>
            <a:off x="5323205" y="1450340"/>
            <a:ext cx="5648325" cy="4996815"/>
          </a:xfrm>
          <a:prstGeom prst="rect">
            <a:avLst/>
          </a:prstGeom>
          <a:noFill/>
          <a:ln>
            <a:noFill/>
          </a:ln>
        </p:spPr>
        <p:txBody>
          <a:bodyPr spcFirstLastPara="1" wrap="square" lIns="0" tIns="0" rIns="0" bIns="0" anchor="t" anchorCtr="0">
            <a:noAutofit/>
          </a:bodyPr>
          <a:lstStyle/>
          <a:p>
            <a:pPr marL="0" marR="0" lvl="0" indent="-11430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 Enterprise resource planning (ERP) is a type of software system that helps organizations automate and manage core business processes for optimal performance. </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11430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 ERP software coordinates the flow of data between a company’s business processes, providing a single source of truth and streamlining operations across the enterprise. </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114300" algn="l" rtl="0">
              <a:lnSpc>
                <a:spcPct val="200000"/>
              </a:lnSpc>
              <a:spcBef>
                <a:spcPts val="0"/>
              </a:spcBef>
              <a:spcAft>
                <a:spcPts val="0"/>
              </a:spcAft>
              <a:buClr>
                <a:schemeClr val="dk1"/>
              </a:buClr>
              <a:buSzPts val="1800"/>
              <a:buFont typeface="Noto Sans Symbols"/>
              <a:buChar char="❖"/>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 It’s capable of linking a company’s financials, supply chain, operations, commerce, reporting, manufacturing, and human resources activities on one platform.</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16" name="Google Shape;116;p3"/>
          <p:cNvSpPr txBox="1"/>
          <p:nvPr/>
        </p:nvSpPr>
        <p:spPr>
          <a:xfrm>
            <a:off x="2296390" y="175909"/>
            <a:ext cx="7599220" cy="1447388"/>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3B4354"/>
              </a:buClr>
              <a:buSzPts val="4400"/>
              <a:buFont typeface="Arial" panose="020B0604020202020204"/>
              <a:buNone/>
            </a:pPr>
            <a:r>
              <a:rPr lang="en-US" sz="4400" b="1">
                <a:solidFill>
                  <a:srgbClr val="3B4354"/>
                </a:solidFill>
                <a:latin typeface="Arial" panose="020B0604020202020204"/>
                <a:ea typeface="Arial" panose="020B0604020202020204"/>
                <a:cs typeface="Arial" panose="020B0604020202020204"/>
                <a:sym typeface="Arial" panose="020B0604020202020204"/>
              </a:rPr>
              <a:t>WHAT IS ERP SYSTEM?</a:t>
            </a:r>
            <a:endParaRPr sz="4400" b="1">
              <a:solidFill>
                <a:srgbClr val="3B4354"/>
              </a:solidFill>
              <a:latin typeface="Arial" panose="020B0604020202020204"/>
              <a:ea typeface="Arial" panose="020B0604020202020204"/>
              <a:cs typeface="Arial" panose="020B0604020202020204"/>
              <a:sym typeface="Arial" panose="020B0604020202020204"/>
            </a:endParaRPr>
          </a:p>
        </p:txBody>
      </p:sp>
      <p:pic>
        <p:nvPicPr>
          <p:cNvPr id="117" name="Google Shape;117;p3"/>
          <p:cNvPicPr preferRelativeResize="0"/>
          <p:nvPr>
            <p:ph type="body" idx="2"/>
          </p:nvPr>
        </p:nvPicPr>
        <p:blipFill rotWithShape="1">
          <a:blip r:embed="rId1"/>
          <a:srcRect/>
          <a:stretch>
            <a:fillRect/>
          </a:stretch>
        </p:blipFill>
        <p:spPr>
          <a:xfrm>
            <a:off x="-335915" y="1623060"/>
            <a:ext cx="6199505" cy="468439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22" name="Shape 122"/>
        <p:cNvGrpSpPr/>
        <p:nvPr/>
      </p:nvGrpSpPr>
      <p:grpSpPr>
        <a:xfrm>
          <a:off x="0" y="0"/>
          <a:ext cx="0" cy="0"/>
          <a:chOff x="0" y="0"/>
          <a:chExt cx="0" cy="0"/>
        </a:xfrm>
      </p:grpSpPr>
      <p:sp>
        <p:nvSpPr>
          <p:cNvPr id="123" name="Google Shape;123;p4"/>
          <p:cNvSpPr txBox="1"/>
          <p:nvPr/>
        </p:nvSpPr>
        <p:spPr>
          <a:xfrm>
            <a:off x="737235" y="408940"/>
            <a:ext cx="4164965" cy="687705"/>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None/>
            </a:pPr>
            <a:r>
              <a:rPr lang="en-US" sz="3200" b="1">
                <a:solidFill>
                  <a:srgbClr val="3B4354"/>
                </a:solidFill>
                <a:latin typeface="Arial" panose="020B0604020202020204"/>
                <a:ea typeface="Arial" panose="020B0604020202020204"/>
                <a:cs typeface="Arial" panose="020B0604020202020204"/>
                <a:sym typeface="Arial" panose="020B0604020202020204"/>
              </a:rPr>
              <a:t>TESLA &amp; SPACEX</a:t>
            </a:r>
            <a:endParaRPr sz="3200" b="1">
              <a:solidFill>
                <a:srgbClr val="3B4354"/>
              </a:solidFill>
              <a:latin typeface="Arial" panose="020B0604020202020204"/>
              <a:ea typeface="Arial" panose="020B0604020202020204"/>
              <a:cs typeface="Arial" panose="020B0604020202020204"/>
              <a:sym typeface="Arial" panose="020B0604020202020204"/>
            </a:endParaRPr>
          </a:p>
        </p:txBody>
      </p:sp>
      <p:sp>
        <p:nvSpPr>
          <p:cNvPr id="124" name="Google Shape;124;p4"/>
          <p:cNvSpPr txBox="1"/>
          <p:nvPr/>
        </p:nvSpPr>
        <p:spPr>
          <a:xfrm>
            <a:off x="737235" y="1096645"/>
            <a:ext cx="5318760" cy="5384800"/>
          </a:xfrm>
          <a:prstGeom prst="rect">
            <a:avLst/>
          </a:prstGeom>
          <a:noFill/>
          <a:ln>
            <a:noFill/>
          </a:ln>
        </p:spPr>
        <p:txBody>
          <a:bodyPr spcFirstLastPara="1" wrap="square" lIns="91425" tIns="45700" rIns="91425" bIns="45700" anchor="t" anchorCtr="0">
            <a:noAutofit/>
          </a:bodyPr>
          <a:lstStyle/>
          <a:p>
            <a:pPr marL="285750" marR="0" lvl="0" indent="-285750" algn="l" rtl="0">
              <a:lnSpc>
                <a:spcPct val="150000"/>
              </a:lnSpc>
              <a:spcBef>
                <a:spcPts val="0"/>
              </a:spcBef>
              <a:spcAft>
                <a:spcPts val="0"/>
              </a:spcAft>
              <a:buClr>
                <a:schemeClr val="dk1"/>
              </a:buClr>
              <a:buSzPts val="1800"/>
              <a:buFont typeface="Noto Sans Symbols"/>
              <a:buChar char="❖"/>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Tesla Inc (Tesla) is an automotive and energy company. It designs, develops, manufactures, sells, and leases electric vehicles and energy generation and storage systems. The company produces and sells the Model Y, Model 3, Model X, Model S, Cybertruck, Tesla Semi, and Tesla Roadster vehicles.</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285750" marR="0" lvl="0" indent="-285750" algn="l" rtl="0">
              <a:lnSpc>
                <a:spcPct val="150000"/>
              </a:lnSpc>
              <a:spcBef>
                <a:spcPts val="0"/>
              </a:spcBef>
              <a:spcAft>
                <a:spcPts val="0"/>
              </a:spcAft>
              <a:buClr>
                <a:schemeClr val="dk1"/>
              </a:buClr>
              <a:buSzPts val="1800"/>
              <a:buFont typeface="Noto Sans Symbols"/>
              <a:buChar char="❖"/>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(SpaceX) is an American spacecraft manufacturer, launcher, and a satellite communications corporation headquartered in Hawthorne, California. It was founded in 2002 by Elon Musk with the stated goal of reducing space transportation costs to enable the colonization of Mars.</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25" name="Google Shape;125;p4" descr="gettyimages-1177714952-1--95f350ff5337d36e5f87249be334f9cfe9d0fd2f"/>
          <p:cNvPicPr preferRelativeResize="0"/>
          <p:nvPr/>
        </p:nvPicPr>
        <p:blipFill rotWithShape="1">
          <a:blip r:embed="rId1"/>
          <a:srcRect/>
          <a:stretch>
            <a:fillRect/>
          </a:stretch>
        </p:blipFill>
        <p:spPr>
          <a:xfrm>
            <a:off x="6253480" y="1588770"/>
            <a:ext cx="5652135" cy="4238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30" name="Shape 130"/>
        <p:cNvGrpSpPr/>
        <p:nvPr/>
      </p:nvGrpSpPr>
      <p:grpSpPr>
        <a:xfrm>
          <a:off x="0" y="0"/>
          <a:ext cx="0" cy="0"/>
          <a:chOff x="0" y="0"/>
          <a:chExt cx="0" cy="0"/>
        </a:xfrm>
      </p:grpSpPr>
      <p:sp>
        <p:nvSpPr>
          <p:cNvPr id="131" name="Google Shape;131;p5"/>
          <p:cNvSpPr txBox="1"/>
          <p:nvPr/>
        </p:nvSpPr>
        <p:spPr>
          <a:xfrm>
            <a:off x="737235" y="408940"/>
            <a:ext cx="4164965" cy="687705"/>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None/>
            </a:pPr>
            <a:r>
              <a:rPr lang="en-US" sz="3200" b="1">
                <a:solidFill>
                  <a:srgbClr val="3B4354"/>
                </a:solidFill>
                <a:latin typeface="Arial" panose="020B0604020202020204"/>
                <a:ea typeface="Arial" panose="020B0604020202020204"/>
                <a:cs typeface="Arial" panose="020B0604020202020204"/>
                <a:sym typeface="Arial" panose="020B0604020202020204"/>
              </a:rPr>
              <a:t>WARP DRIVE</a:t>
            </a:r>
            <a:endParaRPr sz="3200" b="1">
              <a:solidFill>
                <a:srgbClr val="3B4354"/>
              </a:solidFill>
              <a:latin typeface="Arial" panose="020B0604020202020204"/>
              <a:ea typeface="Arial" panose="020B0604020202020204"/>
              <a:cs typeface="Arial" panose="020B0604020202020204"/>
              <a:sym typeface="Arial" panose="020B0604020202020204"/>
            </a:endParaRPr>
          </a:p>
        </p:txBody>
      </p:sp>
      <p:sp>
        <p:nvSpPr>
          <p:cNvPr id="132" name="Google Shape;132;p5"/>
          <p:cNvSpPr txBox="1"/>
          <p:nvPr/>
        </p:nvSpPr>
        <p:spPr>
          <a:xfrm>
            <a:off x="737235" y="1096645"/>
            <a:ext cx="5318760" cy="5384800"/>
          </a:xfrm>
          <a:prstGeom prst="rect">
            <a:avLst/>
          </a:prstGeom>
          <a:noFill/>
          <a:ln>
            <a:noFill/>
          </a:ln>
        </p:spPr>
        <p:txBody>
          <a:bodyPr spcFirstLastPara="1" wrap="square" lIns="91425" tIns="45700" rIns="91425" bIns="45700" anchor="t" anchorCtr="0">
            <a:noAutofit/>
          </a:bodyPr>
          <a:lstStyle/>
          <a:p>
            <a:pPr marL="285750" marR="0" lvl="0" indent="-285750" algn="l" rtl="0">
              <a:lnSpc>
                <a:spcPct val="150000"/>
              </a:lnSpc>
              <a:spcBef>
                <a:spcPts val="0"/>
              </a:spcBef>
              <a:spcAft>
                <a:spcPts val="0"/>
              </a:spcAft>
              <a:buClr>
                <a:schemeClr val="dk1"/>
              </a:buClr>
              <a:buSzPts val="1800"/>
              <a:buFont typeface="Noto Sans Symbols"/>
              <a:buChar char="❖"/>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Tesla's entire financial and operational system is completely internally-generated and integrated via its ERP software they developed in-house called Warp.</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285750" marR="0" lvl="0" indent="-285750" algn="l" rtl="0">
              <a:lnSpc>
                <a:spcPct val="150000"/>
              </a:lnSpc>
              <a:spcBef>
                <a:spcPts val="0"/>
              </a:spcBef>
              <a:spcAft>
                <a:spcPts val="0"/>
              </a:spcAft>
              <a:buClr>
                <a:schemeClr val="dk1"/>
              </a:buClr>
              <a:buSzPts val="1800"/>
              <a:buFont typeface="Noto Sans Symbols"/>
              <a:buChar char="❖"/>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Warp enables real-time, collaborative, and synced operations for a seamless workflow across Tesla production and staff functions.</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285750" marR="0" lvl="0" indent="-285750" algn="l" rtl="0">
              <a:lnSpc>
                <a:spcPct val="150000"/>
              </a:lnSpc>
              <a:spcBef>
                <a:spcPts val="0"/>
              </a:spcBef>
              <a:spcAft>
                <a:spcPts val="0"/>
              </a:spcAft>
              <a:buClr>
                <a:schemeClr val="dk1"/>
              </a:buClr>
              <a:buSzPts val="1800"/>
              <a:buFont typeface="Noto Sans Symbols"/>
              <a:buChar char="❖"/>
            </a:pPr>
            <a:r>
              <a:rPr lang="en-US" sz="1800">
                <a:solidFill>
                  <a:schemeClr val="dk1"/>
                </a:solidFill>
                <a:latin typeface="Times New Roman" panose="02020603050405020304"/>
                <a:ea typeface="Times New Roman" panose="02020603050405020304"/>
                <a:cs typeface="Times New Roman" panose="02020603050405020304"/>
                <a:sym typeface="Times New Roman" panose="02020603050405020304"/>
              </a:rPr>
              <a:t>It uses several technologies including: AngularJS, Node.js, Redis Cache, Socket.io (for the dashboard), AWS SNS (for datapoint notifications), AWS Lambda (for some system automation tasks) and others.</a:t>
            </a:r>
            <a:endParaRPr sz="18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33" name="Google Shape;133;p5"/>
          <p:cNvPicPr preferRelativeResize="0"/>
          <p:nvPr/>
        </p:nvPicPr>
        <p:blipFill rotWithShape="1">
          <a:blip r:embed="rId1"/>
          <a:srcRect/>
          <a:stretch>
            <a:fillRect/>
          </a:stretch>
        </p:blipFill>
        <p:spPr>
          <a:xfrm>
            <a:off x="6283325" y="614045"/>
            <a:ext cx="5253990" cy="534543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38" name="Shape 138"/>
        <p:cNvGrpSpPr/>
        <p:nvPr/>
      </p:nvGrpSpPr>
      <p:grpSpPr>
        <a:xfrm>
          <a:off x="0" y="0"/>
          <a:ext cx="0" cy="0"/>
          <a:chOff x="0" y="0"/>
          <a:chExt cx="0" cy="0"/>
        </a:xfrm>
      </p:grpSpPr>
      <p:cxnSp>
        <p:nvCxnSpPr>
          <p:cNvPr id="139" name="Google Shape;139;p6"/>
          <p:cNvCxnSpPr/>
          <p:nvPr/>
        </p:nvCxnSpPr>
        <p:spPr>
          <a:xfrm rot="10800000" flipH="1">
            <a:off x="6105525" y="1389380"/>
            <a:ext cx="10160" cy="5198110"/>
          </a:xfrm>
          <a:prstGeom prst="straightConnector1">
            <a:avLst/>
          </a:prstGeom>
          <a:noFill/>
          <a:ln w="38100" cap="flat" cmpd="sng">
            <a:solidFill>
              <a:srgbClr val="D6D6DA"/>
            </a:solidFill>
            <a:prstDash val="solid"/>
            <a:miter lim="800000"/>
            <a:headEnd type="triangle" w="med" len="med"/>
            <a:tailEnd type="none" w="sm" len="sm"/>
          </a:ln>
        </p:spPr>
      </p:cxnSp>
      <p:sp>
        <p:nvSpPr>
          <p:cNvPr id="140" name="Google Shape;140;p6"/>
          <p:cNvSpPr txBox="1"/>
          <p:nvPr>
            <p:ph type="title"/>
          </p:nvPr>
        </p:nvSpPr>
        <p:spPr>
          <a:xfrm>
            <a:off x="1854200" y="340360"/>
            <a:ext cx="7198995" cy="10369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3B4354"/>
              </a:buClr>
              <a:buSzPct val="100000"/>
              <a:buFont typeface="Arial" panose="020B0604020202020204"/>
              <a:buNone/>
            </a:pPr>
            <a:r>
              <a:rPr lang="en-US">
                <a:solidFill>
                  <a:srgbClr val="3B4354"/>
                </a:solidFill>
              </a:rPr>
              <a:t>WARP SUB SYSTEMS</a:t>
            </a:r>
            <a:endParaRPr>
              <a:solidFill>
                <a:srgbClr val="3B4354"/>
              </a:solidFill>
            </a:endParaRPr>
          </a:p>
        </p:txBody>
      </p:sp>
      <p:sp>
        <p:nvSpPr>
          <p:cNvPr id="141" name="Google Shape;141;p6"/>
          <p:cNvSpPr txBox="1"/>
          <p:nvPr/>
        </p:nvSpPr>
        <p:spPr>
          <a:xfrm>
            <a:off x="6931025" y="3670300"/>
            <a:ext cx="2403475" cy="1416050"/>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5F5F5F"/>
              </a:buClr>
              <a:buSzPts val="1600"/>
              <a:buFont typeface="Noto Sans Symbols"/>
              <a:buNone/>
            </a:pPr>
            <a:r>
              <a:rPr lang="en-US" sz="1600">
                <a:solidFill>
                  <a:srgbClr val="5F5F5F"/>
                </a:solidFill>
                <a:latin typeface="Arial" panose="020B0604020202020204"/>
                <a:ea typeface="Arial" panose="020B0604020202020204"/>
                <a:cs typeface="Arial" panose="020B0604020202020204"/>
                <a:sym typeface="Arial" panose="020B0604020202020204"/>
              </a:rPr>
              <a:t>WARP® INVC - Invoicing &amp; Receipts</a:t>
            </a:r>
            <a:endParaRPr sz="1600">
              <a:solidFill>
                <a:srgbClr val="5F5F5F"/>
              </a:solidFill>
              <a:latin typeface="Arial" panose="020B0604020202020204"/>
              <a:ea typeface="Arial" panose="020B0604020202020204"/>
              <a:cs typeface="Arial" panose="020B0604020202020204"/>
              <a:sym typeface="Arial" panose="020B0604020202020204"/>
            </a:endParaRPr>
          </a:p>
        </p:txBody>
      </p:sp>
      <p:sp>
        <p:nvSpPr>
          <p:cNvPr id="142" name="Google Shape;142;p6"/>
          <p:cNvSpPr/>
          <p:nvPr/>
        </p:nvSpPr>
        <p:spPr>
          <a:xfrm>
            <a:off x="5822951" y="4124413"/>
            <a:ext cx="949325" cy="508000"/>
          </a:xfrm>
          <a:custGeom>
            <a:avLst/>
            <a:gdLst/>
            <a:ahLst/>
            <a:cxnLst/>
            <a:rect l="l" t="t" r="r" b="b"/>
            <a:pathLst>
              <a:path w="949898" h="507640" extrusionOk="0">
                <a:moveTo>
                  <a:pt x="755541" y="60120"/>
                </a:moveTo>
                <a:lnTo>
                  <a:pt x="949898" y="254477"/>
                </a:lnTo>
                <a:lnTo>
                  <a:pt x="755541" y="448834"/>
                </a:lnTo>
                <a:close/>
                <a:moveTo>
                  <a:pt x="253163" y="0"/>
                </a:moveTo>
                <a:cubicBezTo>
                  <a:pt x="392981" y="0"/>
                  <a:pt x="506326" y="113639"/>
                  <a:pt x="506326" y="253820"/>
                </a:cubicBezTo>
                <a:cubicBezTo>
                  <a:pt x="506326" y="394001"/>
                  <a:pt x="392981" y="507640"/>
                  <a:pt x="253163" y="507640"/>
                </a:cubicBezTo>
                <a:cubicBezTo>
                  <a:pt x="113345" y="507640"/>
                  <a:pt x="0" y="394001"/>
                  <a:pt x="0" y="253820"/>
                </a:cubicBezTo>
                <a:cubicBezTo>
                  <a:pt x="0" y="113639"/>
                  <a:pt x="113345" y="0"/>
                  <a:pt x="253163" y="0"/>
                </a:cubicBezTo>
                <a:close/>
              </a:path>
            </a:pathLst>
          </a:custGeom>
          <a:gradFill>
            <a:gsLst>
              <a:gs pos="0">
                <a:srgbClr val="8E99AF"/>
              </a:gs>
              <a:gs pos="100000">
                <a:srgbClr val="3B4354"/>
              </a:gs>
            </a:gsLst>
            <a:lin ang="10800000" scaled="0"/>
          </a:gradFill>
          <a:ln>
            <a:noFill/>
          </a:ln>
        </p:spPr>
        <p:txBody>
          <a:bodyPr spcFirstLastPara="1" wrap="square" lIns="0" tIns="0" rIns="432000" bIns="0" anchor="ctr" anchorCtr="0">
            <a:norm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4</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143" name="Google Shape;143;p6"/>
          <p:cNvSpPr txBox="1"/>
          <p:nvPr/>
        </p:nvSpPr>
        <p:spPr>
          <a:xfrm>
            <a:off x="2582545" y="2896870"/>
            <a:ext cx="2589530" cy="1416050"/>
          </a:xfrm>
          <a:prstGeom prst="rect">
            <a:avLst/>
          </a:prstGeom>
          <a:noFill/>
          <a:ln>
            <a:noFill/>
          </a:ln>
        </p:spPr>
        <p:txBody>
          <a:bodyPr spcFirstLastPara="1" wrap="square" lIns="0" tIns="0" rIns="0" bIns="0" anchor="ctr" anchorCtr="0">
            <a:noAutofit/>
          </a:bodyPr>
          <a:lstStyle/>
          <a:p>
            <a:pPr marL="0" marR="0" lvl="0" indent="0" algn="r" rtl="0">
              <a:lnSpc>
                <a:spcPct val="120000"/>
              </a:lnSpc>
              <a:spcBef>
                <a:spcPts val="0"/>
              </a:spcBef>
              <a:spcAft>
                <a:spcPts val="0"/>
              </a:spcAft>
              <a:buClr>
                <a:srgbClr val="5F5F5F"/>
              </a:buClr>
              <a:buSzPts val="1600"/>
              <a:buFont typeface="Noto Sans Symbols"/>
              <a:buNone/>
            </a:pPr>
            <a:r>
              <a:rPr lang="en-US" sz="1600">
                <a:solidFill>
                  <a:srgbClr val="5F5F5F"/>
                </a:solidFill>
                <a:latin typeface="Arial" panose="020B0604020202020204"/>
                <a:ea typeface="Arial" panose="020B0604020202020204"/>
                <a:cs typeface="Arial" panose="020B0604020202020204"/>
                <a:sym typeface="Arial" panose="020B0604020202020204"/>
              </a:rPr>
              <a:t>WARP® PROL - Payroll</a:t>
            </a:r>
            <a:endParaRPr sz="1600">
              <a:solidFill>
                <a:srgbClr val="5F5F5F"/>
              </a:solidFill>
              <a:latin typeface="Arial" panose="020B0604020202020204"/>
              <a:ea typeface="Arial" panose="020B0604020202020204"/>
              <a:cs typeface="Arial" panose="020B0604020202020204"/>
              <a:sym typeface="Arial" panose="020B0604020202020204"/>
            </a:endParaRPr>
          </a:p>
        </p:txBody>
      </p:sp>
      <p:sp>
        <p:nvSpPr>
          <p:cNvPr id="144" name="Google Shape;144;p6"/>
          <p:cNvSpPr/>
          <p:nvPr/>
        </p:nvSpPr>
        <p:spPr>
          <a:xfrm>
            <a:off x="5394325" y="3349079"/>
            <a:ext cx="935038" cy="506413"/>
          </a:xfrm>
          <a:custGeom>
            <a:avLst/>
            <a:gdLst/>
            <a:ahLst/>
            <a:cxnLst/>
            <a:rect l="l" t="t" r="r" b="b"/>
            <a:pathLst>
              <a:path w="934201" h="507640" extrusionOk="0">
                <a:moveTo>
                  <a:pt x="177669" y="77134"/>
                </a:moveTo>
                <a:lnTo>
                  <a:pt x="175702" y="430505"/>
                </a:lnTo>
                <a:lnTo>
                  <a:pt x="0" y="252836"/>
                </a:lnTo>
                <a:close/>
                <a:moveTo>
                  <a:pt x="681038" y="0"/>
                </a:moveTo>
                <a:cubicBezTo>
                  <a:pt x="820856" y="0"/>
                  <a:pt x="934201" y="113639"/>
                  <a:pt x="934201" y="253820"/>
                </a:cubicBezTo>
                <a:cubicBezTo>
                  <a:pt x="934201" y="394001"/>
                  <a:pt x="820856" y="507640"/>
                  <a:pt x="681038" y="507640"/>
                </a:cubicBezTo>
                <a:cubicBezTo>
                  <a:pt x="541220" y="507640"/>
                  <a:pt x="427875" y="394001"/>
                  <a:pt x="427875" y="253820"/>
                </a:cubicBezTo>
                <a:cubicBezTo>
                  <a:pt x="427875" y="113639"/>
                  <a:pt x="541220" y="0"/>
                  <a:pt x="681038" y="0"/>
                </a:cubicBezTo>
                <a:close/>
              </a:path>
            </a:pathLst>
          </a:custGeom>
          <a:gradFill>
            <a:gsLst>
              <a:gs pos="0">
                <a:srgbClr val="684E44"/>
              </a:gs>
              <a:gs pos="100000">
                <a:srgbClr val="BCA398"/>
              </a:gs>
            </a:gsLst>
            <a:lin ang="10800000" scaled="0"/>
          </a:gradFill>
          <a:ln>
            <a:noFill/>
          </a:ln>
        </p:spPr>
        <p:txBody>
          <a:bodyPr spcFirstLastPara="1" wrap="square" lIns="396000" tIns="0" rIns="0" bIns="0" anchor="ctr" anchorCtr="0">
            <a:norm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3</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145" name="Google Shape;145;p6"/>
          <p:cNvSpPr/>
          <p:nvPr/>
        </p:nvSpPr>
        <p:spPr>
          <a:xfrm>
            <a:off x="5394325" y="4900701"/>
            <a:ext cx="935038" cy="506412"/>
          </a:xfrm>
          <a:custGeom>
            <a:avLst/>
            <a:gdLst/>
            <a:ahLst/>
            <a:cxnLst/>
            <a:rect l="l" t="t" r="r" b="b"/>
            <a:pathLst>
              <a:path w="933740" h="506324" extrusionOk="0">
                <a:moveTo>
                  <a:pt x="177669" y="76945"/>
                </a:moveTo>
                <a:lnTo>
                  <a:pt x="174777" y="429380"/>
                </a:lnTo>
                <a:lnTo>
                  <a:pt x="0" y="252647"/>
                </a:lnTo>
                <a:close/>
                <a:moveTo>
                  <a:pt x="680577" y="0"/>
                </a:moveTo>
                <a:cubicBezTo>
                  <a:pt x="820395" y="0"/>
                  <a:pt x="933740" y="113344"/>
                  <a:pt x="933740" y="253162"/>
                </a:cubicBezTo>
                <a:cubicBezTo>
                  <a:pt x="933740" y="392980"/>
                  <a:pt x="820395" y="506324"/>
                  <a:pt x="680577" y="506324"/>
                </a:cubicBezTo>
                <a:cubicBezTo>
                  <a:pt x="540759" y="506324"/>
                  <a:pt x="427414" y="392980"/>
                  <a:pt x="427414" y="253162"/>
                </a:cubicBezTo>
                <a:cubicBezTo>
                  <a:pt x="427414" y="113344"/>
                  <a:pt x="540759" y="0"/>
                  <a:pt x="680577" y="0"/>
                </a:cubicBezTo>
                <a:close/>
              </a:path>
            </a:pathLst>
          </a:custGeom>
          <a:gradFill>
            <a:gsLst>
              <a:gs pos="0">
                <a:srgbClr val="684E44"/>
              </a:gs>
              <a:gs pos="100000">
                <a:srgbClr val="BCA398"/>
              </a:gs>
            </a:gsLst>
            <a:lin ang="10800000" scaled="0"/>
          </a:gradFill>
          <a:ln>
            <a:noFill/>
          </a:ln>
        </p:spPr>
        <p:txBody>
          <a:bodyPr spcFirstLastPara="1" wrap="square" lIns="396000" tIns="0" rIns="0" bIns="0" anchor="ctr" anchorCtr="0">
            <a:norm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5</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146" name="Google Shape;146;p6"/>
          <p:cNvSpPr txBox="1"/>
          <p:nvPr/>
        </p:nvSpPr>
        <p:spPr>
          <a:xfrm>
            <a:off x="2768601" y="4649558"/>
            <a:ext cx="2403475" cy="1131888"/>
          </a:xfrm>
          <a:prstGeom prst="rect">
            <a:avLst/>
          </a:prstGeom>
          <a:noFill/>
          <a:ln>
            <a:noFill/>
          </a:ln>
        </p:spPr>
        <p:txBody>
          <a:bodyPr spcFirstLastPara="1" wrap="square" lIns="0" tIns="0" rIns="0" bIns="0" anchor="ctr" anchorCtr="0">
            <a:normAutofit/>
          </a:bodyPr>
          <a:lstStyle/>
          <a:p>
            <a:pPr marL="0" marR="0" lvl="0" indent="0" algn="r" rtl="0">
              <a:lnSpc>
                <a:spcPct val="120000"/>
              </a:lnSpc>
              <a:spcBef>
                <a:spcPts val="0"/>
              </a:spcBef>
              <a:spcAft>
                <a:spcPts val="0"/>
              </a:spcAft>
              <a:buClr>
                <a:srgbClr val="5F5F5F"/>
              </a:buClr>
              <a:buSzPts val="1600"/>
              <a:buFont typeface="Noto Sans Symbols"/>
              <a:buNone/>
            </a:pPr>
            <a:r>
              <a:rPr lang="en-US" sz="1600">
                <a:solidFill>
                  <a:srgbClr val="5F5F5F"/>
                </a:solidFill>
                <a:latin typeface="Arial" panose="020B0604020202020204"/>
                <a:ea typeface="Arial" panose="020B0604020202020204"/>
                <a:cs typeface="Arial" panose="020B0604020202020204"/>
                <a:sym typeface="Arial" panose="020B0604020202020204"/>
              </a:rPr>
              <a:t>WARP® ACC - Accounting, (Includes INVC)</a:t>
            </a:r>
            <a:endParaRPr sz="1600">
              <a:solidFill>
                <a:srgbClr val="5F5F5F"/>
              </a:solidFill>
              <a:latin typeface="Arial" panose="020B0604020202020204"/>
              <a:ea typeface="Arial" panose="020B0604020202020204"/>
              <a:cs typeface="Arial" panose="020B0604020202020204"/>
              <a:sym typeface="Arial" panose="020B0604020202020204"/>
            </a:endParaRPr>
          </a:p>
        </p:txBody>
      </p:sp>
      <p:sp>
        <p:nvSpPr>
          <p:cNvPr id="147" name="Google Shape;147;p6"/>
          <p:cNvSpPr txBox="1"/>
          <p:nvPr/>
        </p:nvSpPr>
        <p:spPr>
          <a:xfrm>
            <a:off x="6931026" y="5357583"/>
            <a:ext cx="2403475" cy="1131888"/>
          </a:xfrm>
          <a:prstGeom prst="rect">
            <a:avLst/>
          </a:prstGeom>
          <a:noFill/>
          <a:ln>
            <a:noFill/>
          </a:ln>
        </p:spPr>
        <p:txBody>
          <a:bodyPr spcFirstLastPara="1" wrap="square" lIns="0" tIns="0" rIns="0" bIns="0" anchor="ctr" anchorCtr="0">
            <a:normAutofit/>
          </a:bodyPr>
          <a:lstStyle/>
          <a:p>
            <a:pPr marL="0" marR="0" lvl="0" indent="0" algn="l" rtl="0">
              <a:lnSpc>
                <a:spcPct val="120000"/>
              </a:lnSpc>
              <a:spcBef>
                <a:spcPts val="0"/>
              </a:spcBef>
              <a:spcAft>
                <a:spcPts val="0"/>
              </a:spcAft>
              <a:buClr>
                <a:srgbClr val="5F5F5F"/>
              </a:buClr>
              <a:buSzPts val="1600"/>
              <a:buFont typeface="Noto Sans Symbols"/>
              <a:buNone/>
            </a:pPr>
            <a:r>
              <a:rPr lang="en-US" sz="1600">
                <a:solidFill>
                  <a:srgbClr val="5F5F5F"/>
                </a:solidFill>
                <a:latin typeface="Arial" panose="020B0604020202020204"/>
                <a:ea typeface="Arial" panose="020B0604020202020204"/>
                <a:cs typeface="Arial" panose="020B0604020202020204"/>
                <a:sym typeface="Arial" panose="020B0604020202020204"/>
              </a:rPr>
              <a:t>WARP® STKI - Stock Interchange</a:t>
            </a:r>
            <a:endParaRPr sz="1600">
              <a:solidFill>
                <a:srgbClr val="5F5F5F"/>
              </a:solidFill>
              <a:latin typeface="Arial" panose="020B0604020202020204"/>
              <a:ea typeface="Arial" panose="020B0604020202020204"/>
              <a:cs typeface="Arial" panose="020B0604020202020204"/>
              <a:sym typeface="Arial" panose="020B0604020202020204"/>
            </a:endParaRPr>
          </a:p>
        </p:txBody>
      </p:sp>
      <p:sp>
        <p:nvSpPr>
          <p:cNvPr id="148" name="Google Shape;148;p6"/>
          <p:cNvSpPr/>
          <p:nvPr/>
        </p:nvSpPr>
        <p:spPr>
          <a:xfrm>
            <a:off x="5822951" y="5660796"/>
            <a:ext cx="949325" cy="508000"/>
          </a:xfrm>
          <a:custGeom>
            <a:avLst/>
            <a:gdLst/>
            <a:ahLst/>
            <a:cxnLst/>
            <a:rect l="l" t="t" r="r" b="b"/>
            <a:pathLst>
              <a:path w="950363" h="507640" extrusionOk="0">
                <a:moveTo>
                  <a:pt x="755077" y="58999"/>
                </a:moveTo>
                <a:lnTo>
                  <a:pt x="950363" y="254285"/>
                </a:lnTo>
                <a:lnTo>
                  <a:pt x="756007" y="448642"/>
                </a:lnTo>
                <a:close/>
                <a:moveTo>
                  <a:pt x="253163" y="0"/>
                </a:moveTo>
                <a:cubicBezTo>
                  <a:pt x="392981" y="0"/>
                  <a:pt x="506326" y="113639"/>
                  <a:pt x="506326" y="253820"/>
                </a:cubicBezTo>
                <a:cubicBezTo>
                  <a:pt x="506326" y="394001"/>
                  <a:pt x="392981" y="507640"/>
                  <a:pt x="253163" y="507640"/>
                </a:cubicBezTo>
                <a:cubicBezTo>
                  <a:pt x="113345" y="507640"/>
                  <a:pt x="0" y="394001"/>
                  <a:pt x="0" y="253820"/>
                </a:cubicBezTo>
                <a:cubicBezTo>
                  <a:pt x="0" y="113639"/>
                  <a:pt x="113345" y="0"/>
                  <a:pt x="253163" y="0"/>
                </a:cubicBezTo>
                <a:close/>
              </a:path>
            </a:pathLst>
          </a:custGeom>
          <a:gradFill>
            <a:gsLst>
              <a:gs pos="0">
                <a:srgbClr val="8E99AF"/>
              </a:gs>
              <a:gs pos="100000">
                <a:srgbClr val="3B4354"/>
              </a:gs>
            </a:gsLst>
            <a:lin ang="10800000" scaled="0"/>
          </a:gradFill>
          <a:ln>
            <a:noFill/>
          </a:ln>
        </p:spPr>
        <p:txBody>
          <a:bodyPr spcFirstLastPara="1" wrap="square" lIns="0" tIns="0" rIns="432000" bIns="0" anchor="ctr" anchorCtr="0">
            <a:norm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6</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149" name="Google Shape;149;p6"/>
          <p:cNvSpPr txBox="1"/>
          <p:nvPr/>
        </p:nvSpPr>
        <p:spPr>
          <a:xfrm>
            <a:off x="6931025" y="2274570"/>
            <a:ext cx="2403475" cy="1073785"/>
          </a:xfrm>
          <a:prstGeom prst="rect">
            <a:avLst/>
          </a:prstGeom>
          <a:noFill/>
          <a:ln>
            <a:noFill/>
          </a:ln>
        </p:spPr>
        <p:txBody>
          <a:bodyPr spcFirstLastPara="1" wrap="square" lIns="0" tIns="0" rIns="0" bIns="0" anchor="ctr" anchorCtr="0">
            <a:noAutofit/>
          </a:bodyPr>
          <a:lstStyle/>
          <a:p>
            <a:pPr marL="0" marR="0" lvl="0" indent="0" algn="l" rtl="0">
              <a:lnSpc>
                <a:spcPct val="120000"/>
              </a:lnSpc>
              <a:spcBef>
                <a:spcPts val="0"/>
              </a:spcBef>
              <a:spcAft>
                <a:spcPts val="0"/>
              </a:spcAft>
              <a:buClr>
                <a:srgbClr val="5F5F5F"/>
              </a:buClr>
              <a:buSzPts val="1600"/>
              <a:buFont typeface="Noto Sans Symbols"/>
              <a:buNone/>
            </a:pPr>
            <a:r>
              <a:rPr lang="en-US" sz="1600">
                <a:solidFill>
                  <a:srgbClr val="5F5F5F"/>
                </a:solidFill>
                <a:latin typeface="Arial" panose="020B0604020202020204"/>
                <a:ea typeface="Arial" panose="020B0604020202020204"/>
                <a:cs typeface="Arial" panose="020B0604020202020204"/>
                <a:sym typeface="Arial" panose="020B0604020202020204"/>
              </a:rPr>
              <a:t>WARP® INSA - Insurance Portfolio Management</a:t>
            </a:r>
            <a:endParaRPr sz="1600">
              <a:solidFill>
                <a:srgbClr val="5F5F5F"/>
              </a:solidFill>
              <a:latin typeface="Arial" panose="020B0604020202020204"/>
              <a:ea typeface="Arial" panose="020B0604020202020204"/>
              <a:cs typeface="Arial" panose="020B0604020202020204"/>
              <a:sym typeface="Arial" panose="020B0604020202020204"/>
            </a:endParaRPr>
          </a:p>
        </p:txBody>
      </p:sp>
      <p:sp>
        <p:nvSpPr>
          <p:cNvPr id="150" name="Google Shape;150;p6"/>
          <p:cNvSpPr/>
          <p:nvPr/>
        </p:nvSpPr>
        <p:spPr>
          <a:xfrm>
            <a:off x="5822951" y="2572156"/>
            <a:ext cx="949325" cy="508000"/>
          </a:xfrm>
          <a:custGeom>
            <a:avLst/>
            <a:gdLst/>
            <a:ahLst/>
            <a:cxnLst/>
            <a:rect l="l" t="t" r="r" b="b"/>
            <a:pathLst>
              <a:path w="949898" h="507640" extrusionOk="0">
                <a:moveTo>
                  <a:pt x="755541" y="60120"/>
                </a:moveTo>
                <a:lnTo>
                  <a:pt x="949898" y="254477"/>
                </a:lnTo>
                <a:lnTo>
                  <a:pt x="755541" y="448834"/>
                </a:lnTo>
                <a:close/>
                <a:moveTo>
                  <a:pt x="253163" y="0"/>
                </a:moveTo>
                <a:cubicBezTo>
                  <a:pt x="392981" y="0"/>
                  <a:pt x="506326" y="113639"/>
                  <a:pt x="506326" y="253820"/>
                </a:cubicBezTo>
                <a:cubicBezTo>
                  <a:pt x="506326" y="394001"/>
                  <a:pt x="392981" y="507640"/>
                  <a:pt x="253163" y="507640"/>
                </a:cubicBezTo>
                <a:cubicBezTo>
                  <a:pt x="113345" y="507640"/>
                  <a:pt x="0" y="394001"/>
                  <a:pt x="0" y="253820"/>
                </a:cubicBezTo>
                <a:cubicBezTo>
                  <a:pt x="0" y="113639"/>
                  <a:pt x="113345" y="0"/>
                  <a:pt x="253163" y="0"/>
                </a:cubicBezTo>
                <a:close/>
              </a:path>
            </a:pathLst>
          </a:custGeom>
          <a:gradFill>
            <a:gsLst>
              <a:gs pos="0">
                <a:srgbClr val="8E99AF"/>
              </a:gs>
              <a:gs pos="100000">
                <a:srgbClr val="3B4354"/>
              </a:gs>
            </a:gsLst>
            <a:lin ang="10800000" scaled="0"/>
          </a:gradFill>
          <a:ln>
            <a:noFill/>
          </a:ln>
        </p:spPr>
        <p:txBody>
          <a:bodyPr spcFirstLastPara="1" wrap="square" lIns="0" tIns="0" rIns="432000" bIns="0" anchor="ctr" anchorCtr="0">
            <a:norm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2</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151" name="Google Shape;151;p6"/>
          <p:cNvSpPr txBox="1"/>
          <p:nvPr/>
        </p:nvSpPr>
        <p:spPr>
          <a:xfrm>
            <a:off x="2886710" y="1389380"/>
            <a:ext cx="2403475" cy="1344295"/>
          </a:xfrm>
          <a:prstGeom prst="rect">
            <a:avLst/>
          </a:prstGeom>
          <a:noFill/>
          <a:ln>
            <a:noFill/>
          </a:ln>
        </p:spPr>
        <p:txBody>
          <a:bodyPr spcFirstLastPara="1" wrap="square" lIns="0" tIns="0" rIns="0" bIns="0" anchor="ctr" anchorCtr="0">
            <a:noAutofit/>
          </a:bodyPr>
          <a:lstStyle/>
          <a:p>
            <a:pPr marL="0" marR="0" lvl="0" indent="0" algn="r" rtl="0">
              <a:lnSpc>
                <a:spcPct val="120000"/>
              </a:lnSpc>
              <a:spcBef>
                <a:spcPts val="0"/>
              </a:spcBef>
              <a:spcAft>
                <a:spcPts val="0"/>
              </a:spcAft>
              <a:buClr>
                <a:srgbClr val="5F5F5F"/>
              </a:buClr>
              <a:buSzPts val="1600"/>
              <a:buFont typeface="Noto Sans Symbols"/>
              <a:buNone/>
            </a:pPr>
            <a:r>
              <a:rPr lang="en-US" sz="1600">
                <a:solidFill>
                  <a:srgbClr val="5F5F5F"/>
                </a:solidFill>
                <a:latin typeface="Arial" panose="020B0604020202020204"/>
                <a:ea typeface="Arial" panose="020B0604020202020204"/>
                <a:cs typeface="Arial" panose="020B0604020202020204"/>
                <a:sym typeface="Arial" panose="020B0604020202020204"/>
              </a:rPr>
              <a:t>WARP® CRM - Customer Relationship Management</a:t>
            </a:r>
            <a:endParaRPr sz="1600">
              <a:solidFill>
                <a:srgbClr val="5F5F5F"/>
              </a:solidFill>
              <a:latin typeface="Arial" panose="020B0604020202020204"/>
              <a:ea typeface="Arial" panose="020B0604020202020204"/>
              <a:cs typeface="Arial" panose="020B0604020202020204"/>
              <a:sym typeface="Arial" panose="020B0604020202020204"/>
            </a:endParaRPr>
          </a:p>
        </p:txBody>
      </p:sp>
      <p:sp>
        <p:nvSpPr>
          <p:cNvPr id="152" name="Google Shape;152;p6"/>
          <p:cNvSpPr/>
          <p:nvPr/>
        </p:nvSpPr>
        <p:spPr>
          <a:xfrm>
            <a:off x="5394325" y="1795868"/>
            <a:ext cx="935038" cy="508000"/>
          </a:xfrm>
          <a:custGeom>
            <a:avLst/>
            <a:gdLst/>
            <a:ahLst/>
            <a:cxnLst/>
            <a:rect l="l" t="t" r="r" b="b"/>
            <a:pathLst>
              <a:path w="934201" h="507640" extrusionOk="0">
                <a:moveTo>
                  <a:pt x="177669" y="77134"/>
                </a:moveTo>
                <a:lnTo>
                  <a:pt x="175702" y="430505"/>
                </a:lnTo>
                <a:lnTo>
                  <a:pt x="0" y="252836"/>
                </a:lnTo>
                <a:close/>
                <a:moveTo>
                  <a:pt x="681038" y="0"/>
                </a:moveTo>
                <a:cubicBezTo>
                  <a:pt x="820856" y="0"/>
                  <a:pt x="934201" y="113639"/>
                  <a:pt x="934201" y="253820"/>
                </a:cubicBezTo>
                <a:cubicBezTo>
                  <a:pt x="934201" y="394001"/>
                  <a:pt x="820856" y="507640"/>
                  <a:pt x="681038" y="507640"/>
                </a:cubicBezTo>
                <a:cubicBezTo>
                  <a:pt x="541220" y="507640"/>
                  <a:pt x="427875" y="394001"/>
                  <a:pt x="427875" y="253820"/>
                </a:cubicBezTo>
                <a:cubicBezTo>
                  <a:pt x="427875" y="113639"/>
                  <a:pt x="541220" y="0"/>
                  <a:pt x="681038" y="0"/>
                </a:cubicBezTo>
                <a:close/>
              </a:path>
            </a:pathLst>
          </a:custGeom>
          <a:gradFill>
            <a:gsLst>
              <a:gs pos="0">
                <a:srgbClr val="684E44"/>
              </a:gs>
              <a:gs pos="100000">
                <a:srgbClr val="BCA398"/>
              </a:gs>
            </a:gsLst>
            <a:lin ang="10800000" scaled="0"/>
          </a:gradFill>
          <a:ln>
            <a:noFill/>
          </a:ln>
        </p:spPr>
        <p:txBody>
          <a:bodyPr spcFirstLastPara="1" wrap="square" lIns="396000" tIns="0" rIns="0" bIns="0" anchor="ctr" anchorCtr="0">
            <a:normAutofit/>
          </a:bodyPr>
          <a:lstStyle/>
          <a:p>
            <a:pPr marL="0" marR="0" lvl="0" indent="0" algn="ctr" rtl="0">
              <a:spcBef>
                <a:spcPts val="0"/>
              </a:spcBef>
              <a:spcAft>
                <a:spcPts val="0"/>
              </a:spcAft>
              <a:buNone/>
            </a:pPr>
            <a:r>
              <a:rPr lang="en-US" sz="2400">
                <a:solidFill>
                  <a:srgbClr val="FFFFFF"/>
                </a:solidFill>
                <a:latin typeface="Arial" panose="020B0604020202020204"/>
                <a:ea typeface="Arial" panose="020B0604020202020204"/>
                <a:cs typeface="Arial" panose="020B0604020202020204"/>
                <a:sym typeface="Arial" panose="020B0604020202020204"/>
              </a:rPr>
              <a:t>1</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57" name="Shape 157"/>
        <p:cNvGrpSpPr/>
        <p:nvPr/>
      </p:nvGrpSpPr>
      <p:grpSpPr>
        <a:xfrm>
          <a:off x="0" y="0"/>
          <a:ext cx="0" cy="0"/>
          <a:chOff x="0" y="0"/>
          <a:chExt cx="0" cy="0"/>
        </a:xfrm>
      </p:grpSpPr>
      <p:sp>
        <p:nvSpPr>
          <p:cNvPr id="158" name="Google Shape;158;g20582586463_0_21"/>
          <p:cNvSpPr txBox="1"/>
          <p:nvPr>
            <p:ph type="title"/>
          </p:nvPr>
        </p:nvSpPr>
        <p:spPr>
          <a:xfrm>
            <a:off x="838200" y="365125"/>
            <a:ext cx="10515600" cy="10371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North Face Inc. </a:t>
            </a:r>
            <a:endParaRPr lang="en-US"/>
          </a:p>
        </p:txBody>
      </p:sp>
      <p:sp>
        <p:nvSpPr>
          <p:cNvPr id="159" name="Google Shape;159;g20582586463_0_21"/>
          <p:cNvSpPr txBox="1"/>
          <p:nvPr>
            <p:ph type="body" idx="1"/>
          </p:nvPr>
        </p:nvSpPr>
        <p:spPr>
          <a:xfrm>
            <a:off x="838200" y="1584960"/>
            <a:ext cx="10515600" cy="46176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p>
        </p:txBody>
      </p:sp>
      <p:pic>
        <p:nvPicPr>
          <p:cNvPr id="160" name="Google Shape;160;g20582586463_0_21"/>
          <p:cNvPicPr preferRelativeResize="0"/>
          <p:nvPr/>
        </p:nvPicPr>
        <p:blipFill>
          <a:blip r:embed="rId1"/>
          <a:stretch>
            <a:fillRect/>
          </a:stretch>
        </p:blipFill>
        <p:spPr>
          <a:xfrm>
            <a:off x="847525" y="1469775"/>
            <a:ext cx="10496949" cy="53882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65" name="Shape 165"/>
        <p:cNvGrpSpPr/>
        <p:nvPr/>
      </p:nvGrpSpPr>
      <p:grpSpPr>
        <a:xfrm>
          <a:off x="0" y="0"/>
          <a:ext cx="0" cy="0"/>
          <a:chOff x="0" y="0"/>
          <a:chExt cx="0" cy="0"/>
        </a:xfrm>
      </p:grpSpPr>
      <p:sp>
        <p:nvSpPr>
          <p:cNvPr id="166" name="Google Shape;166;g20582586463_0_2"/>
          <p:cNvSpPr txBox="1"/>
          <p:nvPr>
            <p:ph type="title"/>
          </p:nvPr>
        </p:nvSpPr>
        <p:spPr>
          <a:xfrm>
            <a:off x="838200" y="365125"/>
            <a:ext cx="10515600" cy="10371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North Face Inc. </a:t>
            </a:r>
            <a:endParaRPr lang="en-US"/>
          </a:p>
        </p:txBody>
      </p:sp>
      <p:sp>
        <p:nvSpPr>
          <p:cNvPr id="167" name="Google Shape;167;g20582586463_0_2"/>
          <p:cNvSpPr txBox="1"/>
          <p:nvPr>
            <p:ph type="body" idx="1"/>
          </p:nvPr>
        </p:nvSpPr>
        <p:spPr>
          <a:xfrm>
            <a:off x="838200" y="1584960"/>
            <a:ext cx="10515600" cy="4617600"/>
          </a:xfrm>
          <a:prstGeom prst="rect">
            <a:avLst/>
          </a:prstGeom>
        </p:spPr>
        <p:txBody>
          <a:bodyPr spcFirstLastPara="1" wrap="square" lIns="91425" tIns="45700" rIns="91425" bIns="45700" anchor="t" anchorCtr="0">
            <a:normAutofit lnSpcReduction="20000"/>
          </a:bodyPr>
          <a:lstStyle/>
          <a:p>
            <a:pPr marL="457200" lvl="0" indent="-342900" algn="l" rtl="0">
              <a:spcBef>
                <a:spcPts val="1000"/>
              </a:spcBef>
              <a:spcAft>
                <a:spcPts val="0"/>
              </a:spcAft>
              <a:buSzPts val="1800"/>
              <a:buChar char="❒"/>
            </a:pPr>
            <a:r>
              <a:rPr lang="en-US"/>
              <a:t>The North Face is an American outdoor recreation products company.</a:t>
            </a:r>
            <a:endParaRPr lang="en-US"/>
          </a:p>
          <a:p>
            <a:pPr marL="457200" lvl="0" indent="0" algn="l" rtl="0">
              <a:spcBef>
                <a:spcPts val="1000"/>
              </a:spcBef>
              <a:spcAft>
                <a:spcPts val="0"/>
              </a:spcAft>
              <a:buNone/>
            </a:pPr>
          </a:p>
          <a:p>
            <a:pPr marL="457200" lvl="0" indent="-342900" algn="l" rtl="0">
              <a:spcBef>
                <a:spcPts val="1000"/>
              </a:spcBef>
              <a:spcAft>
                <a:spcPts val="0"/>
              </a:spcAft>
              <a:buSzPts val="1800"/>
              <a:buChar char="❒"/>
            </a:pPr>
            <a:r>
              <a:rPr lang="en-US"/>
              <a:t>The North Face produces outdoor clothing, footwear, and related equipment.</a:t>
            </a:r>
            <a:endParaRPr lang="en-US"/>
          </a:p>
          <a:p>
            <a:pPr marL="457200" lvl="0" indent="0" algn="l" rtl="0">
              <a:spcBef>
                <a:spcPts val="1000"/>
              </a:spcBef>
              <a:spcAft>
                <a:spcPts val="0"/>
              </a:spcAft>
              <a:buNone/>
            </a:pPr>
          </a:p>
          <a:p>
            <a:pPr marL="457200" lvl="0" indent="-342900" algn="l" rtl="0">
              <a:spcBef>
                <a:spcPts val="1000"/>
              </a:spcBef>
              <a:spcAft>
                <a:spcPts val="0"/>
              </a:spcAft>
              <a:buSzPts val="1800"/>
              <a:buChar char="❒"/>
            </a:pPr>
            <a:r>
              <a:rPr lang="en-US"/>
              <a:t>It was Founded in 1968 to supply climbers, the company's logo draws inspiration from Half Dome, in Yosemite National Park. </a:t>
            </a:r>
            <a:endParaRPr lang="en-US"/>
          </a:p>
          <a:p>
            <a:pPr marL="457200" lvl="0" indent="0" algn="l" rtl="0">
              <a:spcBef>
                <a:spcPts val="1000"/>
              </a:spcBef>
              <a:spcAft>
                <a:spcPts val="0"/>
              </a:spcAft>
              <a:buNone/>
            </a:pPr>
          </a:p>
          <a:p>
            <a:pPr marL="457200" lvl="0" indent="-342900" algn="l" rtl="0">
              <a:spcBef>
                <a:spcPts val="1000"/>
              </a:spcBef>
              <a:spcAft>
                <a:spcPts val="0"/>
              </a:spcAft>
              <a:buSzPts val="1800"/>
              <a:buChar char="❒"/>
            </a:pPr>
            <a:r>
              <a:rPr lang="en-US"/>
              <a:t>By the late 1990s, the label had expanded beyond outdoor enthusiasts by focusing on street couture and since the 2000s it is regarded as a streetwear style symbol label.</a:t>
            </a:r>
            <a:endParaRPr lang="en-US"/>
          </a:p>
          <a:p>
            <a:pPr marL="457200" lvl="0" indent="0" algn="l" rtl="0">
              <a:spcBef>
                <a:spcPts val="1000"/>
              </a:spcBef>
              <a:spcAft>
                <a:spcPts val="0"/>
              </a:spcAft>
              <a:buNone/>
            </a:pPr>
          </a:p>
          <a:p>
            <a:pPr marL="457200" lvl="0" indent="-342900" algn="l" rtl="0">
              <a:spcBef>
                <a:spcPts val="1000"/>
              </a:spcBef>
              <a:spcAft>
                <a:spcPts val="0"/>
              </a:spcAft>
              <a:buSzPts val="1800"/>
              <a:buChar char="❒"/>
            </a:pPr>
            <a:r>
              <a:rPr lang="en-US"/>
              <a:t>In 2000, it was bought by VF Corporation. </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72" name="Shape 172"/>
        <p:cNvGrpSpPr/>
        <p:nvPr/>
      </p:nvGrpSpPr>
      <p:grpSpPr>
        <a:xfrm>
          <a:off x="0" y="0"/>
          <a:ext cx="0" cy="0"/>
          <a:chOff x="0" y="0"/>
          <a:chExt cx="0" cy="0"/>
        </a:xfrm>
      </p:grpSpPr>
      <p:sp>
        <p:nvSpPr>
          <p:cNvPr id="173" name="Google Shape;173;g20582586463_0_15"/>
          <p:cNvSpPr txBox="1"/>
          <p:nvPr>
            <p:ph type="title"/>
          </p:nvPr>
        </p:nvSpPr>
        <p:spPr>
          <a:xfrm>
            <a:off x="838200" y="365125"/>
            <a:ext cx="10515600" cy="10371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EPICOR ERP Software</a:t>
            </a:r>
            <a:endParaRPr lang="en-US"/>
          </a:p>
        </p:txBody>
      </p:sp>
      <p:sp>
        <p:nvSpPr>
          <p:cNvPr id="174" name="Google Shape;174;g20582586463_0_15"/>
          <p:cNvSpPr txBox="1"/>
          <p:nvPr>
            <p:ph type="body" idx="1"/>
          </p:nvPr>
        </p:nvSpPr>
        <p:spPr>
          <a:xfrm>
            <a:off x="838200" y="1584960"/>
            <a:ext cx="10515600" cy="46176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a:t>North face uses EPICOR ERP software to improve communication across departments and optimize business processes by providing easy visibility of all operations.</a:t>
            </a:r>
            <a:endParaRPr lang="en-US"/>
          </a:p>
          <a:p>
            <a:pPr marL="457200" lvl="0" indent="0" algn="l" rtl="0">
              <a:spcBef>
                <a:spcPts val="1000"/>
              </a:spcBef>
              <a:spcAft>
                <a:spcPts val="0"/>
              </a:spcAft>
              <a:buNone/>
            </a:pPr>
          </a:p>
          <a:p>
            <a:pPr marL="457200" lvl="0" indent="-342900" algn="l" rtl="0">
              <a:spcBef>
                <a:spcPts val="1000"/>
              </a:spcBef>
              <a:spcAft>
                <a:spcPts val="0"/>
              </a:spcAft>
              <a:buSzPts val="1800"/>
              <a:buChar char="❒"/>
            </a:pPr>
            <a:r>
              <a:rPr lang="en-US"/>
              <a:t>The modular, industry-specific Epicor ERP system is utilised throughout the whole organisation to handle business activities. </a:t>
            </a:r>
            <a:endParaRPr lang="en-US"/>
          </a:p>
          <a:p>
            <a:pPr marL="457200" lvl="0" indent="0" algn="l" rtl="0">
              <a:spcBef>
                <a:spcPts val="1000"/>
              </a:spcBef>
              <a:spcAft>
                <a:spcPts val="0"/>
              </a:spcAft>
              <a:buNone/>
            </a:pPr>
          </a:p>
          <a:p>
            <a:pPr marL="457200" lvl="0" indent="-342900" algn="l" rtl="0">
              <a:spcBef>
                <a:spcPts val="1000"/>
              </a:spcBef>
              <a:spcAft>
                <a:spcPts val="0"/>
              </a:spcAft>
              <a:buSzPts val="1800"/>
              <a:buChar char="❒"/>
            </a:pPr>
            <a:r>
              <a:rPr lang="en-US"/>
              <a:t>The management of accounting and finance, human resources, clients, the supply chain, inventory, distribution, and manufacturing production management are all areas where Epicor software excels.</a:t>
            </a:r>
            <a:endParaRPr lang="en-US"/>
          </a:p>
          <a:p>
            <a:pPr marL="0" lvl="0" indent="0" algn="l" rtl="0">
              <a:spcBef>
                <a:spcPts val="1000"/>
              </a:spcBef>
              <a:spcAft>
                <a:spcPts val="0"/>
              </a:spcAft>
              <a:buNone/>
            </a:pPr>
          </a:p>
        </p:txBody>
      </p:sp>
      <p:pic>
        <p:nvPicPr>
          <p:cNvPr id="175" name="Google Shape;175;g20582586463_0_15"/>
          <p:cNvPicPr preferRelativeResize="0"/>
          <p:nvPr/>
        </p:nvPicPr>
        <p:blipFill>
          <a:blip r:embed="rId1"/>
          <a:stretch>
            <a:fillRect/>
          </a:stretch>
        </p:blipFill>
        <p:spPr>
          <a:xfrm>
            <a:off x="7783450" y="547850"/>
            <a:ext cx="2857500" cy="10371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160162.162">
      <a:dk1>
        <a:srgbClr val="3D3F41"/>
      </a:dk1>
      <a:lt1>
        <a:srgbClr val="FFFFFF"/>
      </a:lt1>
      <a:dk2>
        <a:srgbClr val="3D3F41"/>
      </a:dk2>
      <a:lt2>
        <a:srgbClr val="FFFFFF"/>
      </a:lt2>
      <a:accent1>
        <a:srgbClr val="4F5A71"/>
      </a:accent1>
      <a:accent2>
        <a:srgbClr val="6A8F94"/>
      </a:accent2>
      <a:accent3>
        <a:srgbClr val="4E6363"/>
      </a:accent3>
      <a:accent4>
        <a:srgbClr val="8B695B"/>
      </a:accent4>
      <a:accent5>
        <a:srgbClr val="B2C6D2"/>
      </a:accent5>
      <a:accent6>
        <a:srgbClr val="FFC000"/>
      </a:accent6>
      <a:hlink>
        <a:srgbClr val="00B0F0"/>
      </a:hlink>
      <a:folHlink>
        <a:srgbClr val="AFB2B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3791</Words>
  <Application>WPS Presentation</Application>
  <PresentationFormat/>
  <Paragraphs>180</Paragraphs>
  <Slides>13</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13</vt:i4>
      </vt:variant>
    </vt:vector>
  </HeadingPairs>
  <TitlesOfParts>
    <vt:vector size="24" baseType="lpstr">
      <vt:lpstr>Arial</vt:lpstr>
      <vt:lpstr>SimSun</vt:lpstr>
      <vt:lpstr>Wingdings</vt:lpstr>
      <vt:lpstr>Arial</vt:lpstr>
      <vt:lpstr>Noto Sans Symbols</vt:lpstr>
      <vt:lpstr>Segoe Print</vt:lpstr>
      <vt:lpstr>Calibri</vt:lpstr>
      <vt:lpstr>Times New Roman</vt:lpstr>
      <vt:lpstr>Microsoft YaHei</vt:lpstr>
      <vt:lpstr>Arial Unicode MS</vt:lpstr>
      <vt:lpstr>Office Theme</vt:lpstr>
      <vt:lpstr>ERP SYSTEMS USED BY BRANDS</vt:lpstr>
      <vt:lpstr>PowerPoint 演示文稿</vt:lpstr>
      <vt:lpstr>PowerPoint 演示文稿</vt:lpstr>
      <vt:lpstr>PowerPoint 演示文稿</vt:lpstr>
      <vt:lpstr>PowerPoint 演示文稿</vt:lpstr>
      <vt:lpstr>WARP SUB SYETSMS</vt:lpstr>
      <vt:lpstr>North Face Inc. </vt:lpstr>
      <vt:lpstr>North Face Inc. </vt:lpstr>
      <vt:lpstr>EPICOR ERP Software</vt:lpstr>
      <vt:lpstr>CASE STUDY ON NIKE</vt:lpstr>
      <vt:lpstr>REASON FOR i2’s FAILURE FOR NIKE</vt:lpstr>
      <vt:lpstr>REASON FOR SAP (AFS) SUCCESS</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ERP SYSTEMS USED BY BRANDS</dc:title>
  <dc:creator>杨春夏</dc:creator>
  <cp:lastModifiedBy>Syed Hassan</cp:lastModifiedBy>
  <cp:revision>1</cp:revision>
  <dcterms:created xsi:type="dcterms:W3CDTF">2023-02-06T06:02:07Z</dcterms:created>
  <dcterms:modified xsi:type="dcterms:W3CDTF">2023-02-06T06:02:07Z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1033-11.2.0.11440</vt:lpwstr>
  </property>
  <property fmtid="{D5CDD505-2E9C-101B-9397-08002B2CF9AE}" pid="3" name="ICV">
    <vt:lpwstr>43DF128CC32B4710B875B97542B6D529</vt:lpwstr>
  </property>
</Properties>
</file>